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4"/>
  </p:notesMasterIdLst>
  <p:sldIdLst>
    <p:sldId id="256" r:id="rId2"/>
    <p:sldId id="257" r:id="rId3"/>
    <p:sldId id="273" r:id="rId4"/>
    <p:sldId id="258" r:id="rId5"/>
    <p:sldId id="274" r:id="rId6"/>
    <p:sldId id="259" r:id="rId7"/>
    <p:sldId id="261" r:id="rId8"/>
    <p:sldId id="275" r:id="rId9"/>
    <p:sldId id="260" r:id="rId10"/>
    <p:sldId id="281" r:id="rId11"/>
    <p:sldId id="282" r:id="rId12"/>
    <p:sldId id="283" r:id="rId13"/>
    <p:sldId id="292" r:id="rId14"/>
    <p:sldId id="309" r:id="rId15"/>
    <p:sldId id="323" r:id="rId16"/>
    <p:sldId id="310" r:id="rId17"/>
    <p:sldId id="311" r:id="rId18"/>
    <p:sldId id="324" r:id="rId19"/>
    <p:sldId id="312" r:id="rId20"/>
    <p:sldId id="325" r:id="rId21"/>
    <p:sldId id="318" r:id="rId22"/>
    <p:sldId id="314" r:id="rId23"/>
    <p:sldId id="315" r:id="rId24"/>
    <p:sldId id="305" r:id="rId25"/>
    <p:sldId id="316" r:id="rId26"/>
    <p:sldId id="319" r:id="rId27"/>
    <p:sldId id="270" r:id="rId28"/>
    <p:sldId id="286" r:id="rId29"/>
    <p:sldId id="320" r:id="rId30"/>
    <p:sldId id="321" r:id="rId31"/>
    <p:sldId id="322" r:id="rId32"/>
    <p:sldId id="317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mela" initials="P" lastIdx="6" clrIdx="0"/>
  <p:cmAuthor id="1" name="ASUS" initials="A" lastIdx="5" clrIdx="1">
    <p:extLst/>
  </p:cmAuthor>
  <p:cmAuthor id="2" name="Lennon" initials="L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24" autoAdjust="0"/>
  </p:normalViewPr>
  <p:slideViewPr>
    <p:cSldViewPr>
      <p:cViewPr>
        <p:scale>
          <a:sx n="80" d="100"/>
          <a:sy n="80" d="100"/>
        </p:scale>
        <p:origin x="-1086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Meus%20documentos\Downloads\PCD_jesus_semana_12%20(01_02_16)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Meus%20documentos\Downloads\PCD_jesus_semana_12%20(01_02_16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%20documentos\Downloads\PCD_jesus_semana_12%20(01_02_16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%20documentos\Downloads\PCD_jesus_semana_12%20(01_02_16)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Meus%20documentos\Documents\EAD_UFPel_9\Jessus\unidade%204\PCD_jesus_semana_12%20(01_02_16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%20documentos\Documents\EAD_UFPel_9\Jessus\unidade%204\PCD_jesus_semana_12%20(01_02_16)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Meus%20documentos\Documents\EAD_UFPel_9\Jessus\unidade%204\PCD_jesus_semana_12%20(01_02_16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%20documentos\Downloads\PCD_jesus_semana_12%20(01_02_16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3.2258096272225006E-2"/>
          <c:y val="0.14149172309255179"/>
          <c:w val="0.93346866087750857"/>
          <c:h val="0.7152951810361031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à  Hipertensão Arterial Sistêmica na unidade de saúde</c:v>
                </c:pt>
              </c:strCache>
            </c:strRef>
          </c:tx>
          <c:spPr>
            <a:solidFill>
              <a:srgbClr val="558ED5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Val val="1"/>
          </c:dLbls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6.1403508771929766E-2</c:v>
                </c:pt>
                <c:pt idx="1">
                  <c:v>0.18421052631578938</c:v>
                </c:pt>
                <c:pt idx="2">
                  <c:v>0.28728070175438708</c:v>
                </c:pt>
              </c:numCache>
            </c:numRef>
          </c:val>
        </c:ser>
        <c:overlap val="-25"/>
        <c:axId val="82634624"/>
        <c:axId val="84554880"/>
      </c:barChart>
      <c:catAx>
        <c:axId val="82634624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4554880"/>
        <c:crosses val="autoZero"/>
        <c:auto val="1"/>
        <c:lblAlgn val="ctr"/>
        <c:lblOffset val="100"/>
      </c:catAx>
      <c:valAx>
        <c:axId val="84554880"/>
        <c:scaling>
          <c:orientation val="minMax"/>
          <c:max val="1"/>
          <c:min val="0"/>
        </c:scaling>
        <c:delete val="1"/>
        <c:axPos val="l"/>
        <c:numFmt formatCode="0.0%" sourceLinked="1"/>
        <c:tickLblPos val="nextTo"/>
        <c:crossAx val="8263462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6.8869811785484708E-2"/>
          <c:y val="0.21018285395774189"/>
          <c:w val="0.92901878914404956"/>
          <c:h val="0.5496337567332234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Indicadores!$R$4</c:f>
              <c:strCache>
                <c:ptCount val="1"/>
                <c:pt idx="0">
                  <c:v>Cobertura do Pprograma de Atenção à Diabetes Mellitus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Val val="1"/>
          </c:dLbls>
          <c:cat>
            <c:strRef>
              <c:f>Indicadores!$S$3:$U$3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Indicadores!$S$4:$U$4</c:f>
              <c:numCache>
                <c:formatCode>0.0%</c:formatCode>
                <c:ptCount val="3"/>
                <c:pt idx="0">
                  <c:v>5.3097345132743404E-2</c:v>
                </c:pt>
                <c:pt idx="1">
                  <c:v>0.23008849557522223</c:v>
                </c:pt>
                <c:pt idx="2">
                  <c:v>0.30973451327433632</c:v>
                </c:pt>
              </c:numCache>
            </c:numRef>
          </c:val>
        </c:ser>
        <c:overlap val="-25"/>
        <c:axId val="76613504"/>
        <c:axId val="81051008"/>
      </c:barChart>
      <c:catAx>
        <c:axId val="76613504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1051008"/>
        <c:crosses val="autoZero"/>
        <c:auto val="1"/>
        <c:lblAlgn val="ctr"/>
        <c:lblOffset val="100"/>
      </c:catAx>
      <c:valAx>
        <c:axId val="81051008"/>
        <c:scaling>
          <c:orientation val="minMax"/>
          <c:max val="1"/>
          <c:min val="0"/>
        </c:scaling>
        <c:delete val="1"/>
        <c:axPos val="l"/>
        <c:numFmt formatCode="0.0%" sourceLinked="1"/>
        <c:tickLblPos val="nextTo"/>
        <c:crossAx val="7661350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3.2786885245901641E-2"/>
          <c:y val="0.30514705882352827"/>
          <c:w val="0.93237704918032749"/>
          <c:h val="0.5772058823529411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Indicadores!$C$20</c:f>
              <c:strCache>
                <c:ptCount val="1"/>
                <c:pt idx="0">
                  <c:v>Proporção de pessoas com hipertensão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Val val="1"/>
          </c:dLbls>
          <c:cat>
            <c:strRef>
              <c:f>Indicadores!$D$19:$F$19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Indicadores!$D$20:$F$20</c:f>
              <c:numCache>
                <c:formatCode>0.0%</c:formatCode>
                <c:ptCount val="3"/>
                <c:pt idx="0">
                  <c:v>0</c:v>
                </c:pt>
                <c:pt idx="1">
                  <c:v>0.66666666666666663</c:v>
                </c:pt>
                <c:pt idx="2">
                  <c:v>0.78625954198473258</c:v>
                </c:pt>
              </c:numCache>
            </c:numRef>
          </c:val>
        </c:ser>
        <c:overlap val="-25"/>
        <c:axId val="47192320"/>
        <c:axId val="47230976"/>
      </c:barChart>
      <c:catAx>
        <c:axId val="47192320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230976"/>
        <c:crosses val="autoZero"/>
        <c:auto val="1"/>
        <c:lblAlgn val="ctr"/>
        <c:lblOffset val="100"/>
      </c:catAx>
      <c:valAx>
        <c:axId val="47230976"/>
        <c:scaling>
          <c:orientation val="minMax"/>
          <c:max val="1"/>
          <c:min val="0"/>
        </c:scaling>
        <c:delete val="1"/>
        <c:axPos val="l"/>
        <c:numFmt formatCode="0.0%" sourceLinked="1"/>
        <c:tickLblPos val="nextTo"/>
        <c:crossAx val="4719232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3.6170212765957596E-2"/>
          <c:y val="0.30627361456702346"/>
          <c:w val="0.92765957446808944"/>
          <c:h val="0.5756467936440468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Indicadores!$R$20</c:f>
              <c:strCache>
                <c:ptCount val="1"/>
                <c:pt idx="0">
                  <c:v>Proporção de pessoas com diabetes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Val val="1"/>
          </c:dLbls>
          <c:cat>
            <c:strRef>
              <c:f>Indicadores!$S$19:$U$19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Indicadores!$S$20:$U$20</c:f>
              <c:numCache>
                <c:formatCode>0.0%</c:formatCode>
                <c:ptCount val="3"/>
                <c:pt idx="0">
                  <c:v>0</c:v>
                </c:pt>
                <c:pt idx="1">
                  <c:v>0.69230769230769262</c:v>
                </c:pt>
                <c:pt idx="2">
                  <c:v>0.77142857142857524</c:v>
                </c:pt>
              </c:numCache>
            </c:numRef>
          </c:val>
        </c:ser>
        <c:overlap val="-25"/>
        <c:axId val="47133824"/>
        <c:axId val="47164416"/>
      </c:barChart>
      <c:catAx>
        <c:axId val="47133824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164416"/>
        <c:crosses val="autoZero"/>
        <c:auto val="1"/>
        <c:lblAlgn val="ctr"/>
        <c:lblOffset val="100"/>
      </c:catAx>
      <c:valAx>
        <c:axId val="47164416"/>
        <c:scaling>
          <c:orientation val="minMax"/>
          <c:max val="1"/>
          <c:min val="0"/>
        </c:scaling>
        <c:delete val="1"/>
        <c:axPos val="l"/>
        <c:numFmt formatCode="0.0%" sourceLinked="1"/>
        <c:tickLblPos val="nextTo"/>
        <c:crossAx val="4713382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3.2786885245901641E-2"/>
          <c:y val="0.30258357101802336"/>
          <c:w val="0.9323770491803276"/>
          <c:h val="0.5793368371930446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pessoas com hipertensão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Val val="1"/>
          </c:dLbls>
          <c:cat>
            <c:strRef>
              <c:f>Indicadores!$D$31:$F$31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Indicadores!$D$32:$F$32</c:f>
              <c:numCache>
                <c:formatCode>0.0%</c:formatCode>
                <c:ptCount val="3"/>
                <c:pt idx="0">
                  <c:v>3.5714285714285712E-2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overlap val="-25"/>
        <c:axId val="73368704"/>
        <c:axId val="82382848"/>
      </c:barChart>
      <c:catAx>
        <c:axId val="73368704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2382848"/>
        <c:crosses val="autoZero"/>
        <c:auto val="1"/>
        <c:lblAlgn val="ctr"/>
        <c:lblOffset val="100"/>
      </c:catAx>
      <c:valAx>
        <c:axId val="82382848"/>
        <c:scaling>
          <c:orientation val="minMax"/>
          <c:max val="1"/>
          <c:min val="0"/>
        </c:scaling>
        <c:delete val="1"/>
        <c:axPos val="l"/>
        <c:numFmt formatCode="0.0%" sourceLinked="1"/>
        <c:tickLblPos val="nextTo"/>
        <c:crossAx val="7336870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3.3126360973005982E-2"/>
          <c:y val="0.30258357101802336"/>
          <c:w val="0.93167890236579365"/>
          <c:h val="0.5793368371930446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Indicadores!$R$32</c:f>
              <c:strCache>
                <c:ptCount val="1"/>
                <c:pt idx="0">
                  <c:v>Proporção de pessoas com diabetes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Val val="1"/>
          </c:dLbls>
          <c:cat>
            <c:strRef>
              <c:f>Indicadores!$S$31:$U$31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Indicadores!$S$32:$U$32</c:f>
              <c:numCache>
                <c:formatCode>0.0%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overlap val="-25"/>
        <c:axId val="88098304"/>
        <c:axId val="88215936"/>
      </c:barChart>
      <c:catAx>
        <c:axId val="88098304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215936"/>
        <c:crosses val="autoZero"/>
        <c:auto val="1"/>
        <c:lblAlgn val="ctr"/>
        <c:lblOffset val="100"/>
      </c:catAx>
      <c:valAx>
        <c:axId val="88215936"/>
        <c:scaling>
          <c:orientation val="minMax"/>
          <c:max val="1"/>
          <c:min val="0"/>
        </c:scaling>
        <c:delete val="1"/>
        <c:axPos val="l"/>
        <c:numFmt formatCode="0.0%" sourceLinked="1"/>
        <c:tickLblPos val="nextTo"/>
        <c:crossAx val="8809830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3.212857705936454E-2"/>
          <c:y val="0.33469387755102042"/>
          <c:w val="0.9337367707877815"/>
          <c:h val="0.5346938775510207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pessoas com hipertensão faltosos às consultas com busca ativa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Val val="1"/>
          </c:dLbls>
          <c:cat>
            <c:strRef>
              <c:f>Indicadores!$D$36:$F$36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Indicadores!$D$37:$F$37</c:f>
              <c:numCache>
                <c:formatCode>0.0%</c:formatCode>
                <c:ptCount val="3"/>
                <c:pt idx="0">
                  <c:v>0.8125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overlap val="-25"/>
        <c:axId val="100673408"/>
        <c:axId val="111714304"/>
      </c:barChart>
      <c:catAx>
        <c:axId val="100673408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1714304"/>
        <c:crosses val="autoZero"/>
        <c:auto val="1"/>
        <c:lblAlgn val="ctr"/>
        <c:lblOffset val="100"/>
      </c:catAx>
      <c:valAx>
        <c:axId val="111714304"/>
        <c:scaling>
          <c:orientation val="minMax"/>
          <c:max val="1"/>
          <c:min val="0"/>
        </c:scaling>
        <c:delete val="1"/>
        <c:axPos val="l"/>
        <c:numFmt formatCode="0.0%" sourceLinked="1"/>
        <c:tickLblPos val="nextTo"/>
        <c:crossAx val="10067340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3.5490605427975191E-2"/>
          <c:y val="0.33469387755102042"/>
          <c:w val="0.92901878914404956"/>
          <c:h val="0.5346938775510231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Indicadores!$R$37</c:f>
              <c:strCache>
                <c:ptCount val="1"/>
                <c:pt idx="0">
                  <c:v>Proporção de pessoas com diabetes faltosos às consultas com busca ativa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Val val="1"/>
          </c:dLbls>
          <c:cat>
            <c:strRef>
              <c:f>Indicadores!$S$36:$U$36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Indicadores!$S$37:$U$37</c:f>
              <c:numCache>
                <c:formatCode>0.0%</c:formatCode>
                <c:ptCount val="3"/>
                <c:pt idx="0">
                  <c:v>0.8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overlap val="-25"/>
        <c:axId val="96552448"/>
        <c:axId val="97965184"/>
      </c:barChart>
      <c:catAx>
        <c:axId val="96552448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965184"/>
        <c:crosses val="autoZero"/>
        <c:auto val="1"/>
        <c:lblAlgn val="ctr"/>
        <c:lblOffset val="100"/>
      </c:catAx>
      <c:valAx>
        <c:axId val="97965184"/>
        <c:scaling>
          <c:orientation val="minMax"/>
          <c:max val="1"/>
          <c:min val="0"/>
        </c:scaling>
        <c:delete val="1"/>
        <c:axPos val="l"/>
        <c:numFmt formatCode="0.0%" sourceLinked="1"/>
        <c:tickLblPos val="nextTo"/>
        <c:crossAx val="9655244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0.75758</cdr:x>
      <cdr:y>0.75758</cdr:y>
    </cdr:from>
    <cdr:to>
      <cdr:x>0.83333</cdr:x>
      <cdr:y>0.84848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3571900" y="1785950"/>
          <a:ext cx="35719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 131</a:t>
          </a:r>
          <a:endParaRPr lang="pt-BR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0.48387</cdr:x>
      <cdr:y>0.63743</cdr:y>
    </cdr:from>
    <cdr:to>
      <cdr:x>0.6129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143140" y="1619322"/>
          <a:ext cx="571504" cy="921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26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0.79355</cdr:x>
      <cdr:y>0.64005</cdr:y>
    </cdr:from>
    <cdr:to>
      <cdr:x>1</cdr:x>
      <cdr:y>1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3583775" y="183363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35</a:t>
          </a:r>
          <a:endParaRPr lang="pt-BR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0.19643</cdr:x>
      <cdr:y>0.6142</cdr:y>
    </cdr:from>
    <cdr:to>
      <cdr:x>0.425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785804" y="21431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0.49296</cdr:x>
      <cdr:y>0.64445</cdr:y>
    </cdr:from>
    <cdr:to>
      <cdr:x>0.71831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000264" y="18573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0.77465</cdr:x>
      <cdr:y>0.64445</cdr:y>
    </cdr:from>
    <cdr:to>
      <cdr:x>0.89789</cdr:x>
      <cdr:y>1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3143250" y="1657368"/>
          <a:ext cx="50008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6</a:t>
          </a:r>
          <a:endParaRPr lang="pt-BR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02830-BF59-4EC5-BCF0-5516C6739880}" type="datetimeFigureOut">
              <a:rPr lang="pt-BR" smtClean="0"/>
              <a:pPr/>
              <a:t>22/03/2016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CCCB9-CF82-4FB0-930E-35066A8F91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Troquei</a:t>
            </a:r>
            <a:r>
              <a:rPr lang="pt-BR" baseline="0" dirty="0" smtClean="0"/>
              <a:t> as cores, pois normalmente, mesmo com </a:t>
            </a:r>
            <a:r>
              <a:rPr lang="pt-BR" baseline="0" dirty="0" smtClean="0"/>
              <a:t>fundo azul, </a:t>
            </a:r>
            <a:r>
              <a:rPr lang="pt-BR" baseline="0" dirty="0" smtClean="0"/>
              <a:t>a apresentação fica escura. Para evitar problemas na hora de apresentar, coloquei fundo branco. Troquei a letra para </a:t>
            </a:r>
            <a:r>
              <a:rPr lang="pt-BR" baseline="0" dirty="0" err="1" smtClean="0"/>
              <a:t>Garamond</a:t>
            </a:r>
            <a:r>
              <a:rPr lang="pt-BR" baseline="0" dirty="0" smtClean="0"/>
              <a:t>, pois também fica mais claro.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CCCB9-CF82-4FB0-930E-35066A8F91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CCCB9-CF82-4FB0-930E-35066A8F918C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CCCB9-CF82-4FB0-930E-35066A8F918C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CCCB9-CF82-4FB0-930E-35066A8F918C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CCCB9-CF82-4FB0-930E-35066A8F918C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CCCB9-CF82-4FB0-930E-35066A8F918C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CCCB9-CF82-4FB0-930E-35066A8F918C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CCCB9-CF82-4FB0-930E-35066A8F918C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CCCB9-CF82-4FB0-930E-35066A8F918C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CCCB9-CF82-4FB0-930E-35066A8F918C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CCCB9-CF82-4FB0-930E-35066A8F918C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CCCB9-CF82-4FB0-930E-35066A8F918C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CCCB9-CF82-4FB0-930E-35066A8F918C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CCCB9-CF82-4FB0-930E-35066A8F918C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CCCB9-CF82-4FB0-930E-35066A8F918C}" type="slidenum">
              <a:rPr lang="pt-BR" smtClean="0"/>
              <a:pPr/>
              <a:t>24</a:t>
            </a:fld>
            <a:endParaRPr 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CCCB9-CF82-4FB0-930E-35066A8F918C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CCCB9-CF82-4FB0-930E-35066A8F918C}" type="slidenum">
              <a:rPr lang="pt-BR" smtClean="0"/>
              <a:pPr/>
              <a:t>26</a:t>
            </a:fld>
            <a:endParaRPr 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CCCB9-CF82-4FB0-930E-35066A8F918C}" type="slidenum">
              <a:rPr lang="pt-BR" smtClean="0"/>
              <a:pPr/>
              <a:t>27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CCCB9-CF82-4FB0-930E-35066A8F918C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CCCB9-CF82-4FB0-930E-35066A8F918C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CCCB9-CF82-4FB0-930E-35066A8F918C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CCCB9-CF82-4FB0-930E-35066A8F918C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CCCB9-CF82-4FB0-930E-35066A8F918C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CCCB9-CF82-4FB0-930E-35066A8F918C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CCCB9-CF82-4FB0-930E-35066A8F918C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1512-1DA1-43BC-BB92-3E4D248DB011}" type="datetimeFigureOut">
              <a:rPr lang="pt-BR" smtClean="0"/>
              <a:pPr/>
              <a:t>22/03/2016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9C4-8669-4BC4-8F33-33417EB38C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1512-1DA1-43BC-BB92-3E4D248DB011}" type="datetimeFigureOut">
              <a:rPr lang="pt-BR" smtClean="0"/>
              <a:pPr/>
              <a:t>22/03/2016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9C4-8669-4BC4-8F33-33417EB38C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1512-1DA1-43BC-BB92-3E4D248DB011}" type="datetimeFigureOut">
              <a:rPr lang="pt-BR" smtClean="0"/>
              <a:pPr/>
              <a:t>22/03/2016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9C4-8669-4BC4-8F33-33417EB38C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1512-1DA1-43BC-BB92-3E4D248DB011}" type="datetimeFigureOut">
              <a:rPr lang="pt-BR" smtClean="0"/>
              <a:pPr/>
              <a:t>22/03/2016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9C4-8669-4BC4-8F33-33417EB38C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1512-1DA1-43BC-BB92-3E4D248DB011}" type="datetimeFigureOut">
              <a:rPr lang="pt-BR" smtClean="0"/>
              <a:pPr/>
              <a:t>22/03/2016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9C4-8669-4BC4-8F33-33417EB38C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1512-1DA1-43BC-BB92-3E4D248DB011}" type="datetimeFigureOut">
              <a:rPr lang="pt-BR" smtClean="0"/>
              <a:pPr/>
              <a:t>22/03/2016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9C4-8669-4BC4-8F33-33417EB38C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1512-1DA1-43BC-BB92-3E4D248DB011}" type="datetimeFigureOut">
              <a:rPr lang="pt-BR" smtClean="0"/>
              <a:pPr/>
              <a:t>22/03/2016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9C4-8669-4BC4-8F33-33417EB38C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1512-1DA1-43BC-BB92-3E4D248DB011}" type="datetimeFigureOut">
              <a:rPr lang="pt-BR" smtClean="0"/>
              <a:pPr/>
              <a:t>22/03/2016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9C4-8669-4BC4-8F33-33417EB38C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1512-1DA1-43BC-BB92-3E4D248DB011}" type="datetimeFigureOut">
              <a:rPr lang="pt-BR" smtClean="0"/>
              <a:pPr/>
              <a:t>22/03/2016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9C4-8669-4BC4-8F33-33417EB38C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1512-1DA1-43BC-BB92-3E4D248DB011}" type="datetimeFigureOut">
              <a:rPr lang="pt-BR" smtClean="0"/>
              <a:pPr/>
              <a:t>22/03/2016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9C4-8669-4BC4-8F33-33417EB38C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1512-1DA1-43BC-BB92-3E4D248DB011}" type="datetimeFigureOut">
              <a:rPr lang="pt-BR" smtClean="0"/>
              <a:pPr/>
              <a:t>22/03/2016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9C4-8669-4BC4-8F33-33417EB38C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C1512-1DA1-43BC-BB92-3E4D248DB011}" type="datetimeFigureOut">
              <a:rPr lang="pt-BR" smtClean="0"/>
              <a:pPr/>
              <a:t>22/03/2016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D29C4-8669-4BC4-8F33-33417EB38C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78210" y="260648"/>
            <a:ext cx="6694512" cy="1816194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>
                <a:latin typeface="Garamond" pitchFamily="18" charset="0"/>
                <a:cs typeface="Arial" pitchFamily="34" charset="0"/>
              </a:rPr>
              <a:t>U</a:t>
            </a:r>
            <a:r>
              <a:rPr lang="pt-BR" sz="2400" b="1" dirty="0" smtClean="0">
                <a:latin typeface="Garamond" pitchFamily="18" charset="0"/>
                <a:cs typeface="Arial" pitchFamily="34" charset="0"/>
              </a:rPr>
              <a:t>niversidade </a:t>
            </a:r>
            <a:r>
              <a:rPr lang="pt-BR" sz="2400" b="1" dirty="0">
                <a:latin typeface="Garamond" pitchFamily="18" charset="0"/>
                <a:cs typeface="Arial" pitchFamily="34" charset="0"/>
              </a:rPr>
              <a:t>A</a:t>
            </a:r>
            <a:r>
              <a:rPr lang="pt-BR" sz="2400" b="1" dirty="0" smtClean="0">
                <a:latin typeface="Garamond" pitchFamily="18" charset="0"/>
                <a:cs typeface="Arial" pitchFamily="34" charset="0"/>
              </a:rPr>
              <a:t>berta do </a:t>
            </a:r>
            <a:r>
              <a:rPr lang="pt-BR" sz="2400" b="1" dirty="0" err="1">
                <a:latin typeface="Garamond" pitchFamily="18" charset="0"/>
                <a:cs typeface="Arial" pitchFamily="34" charset="0"/>
              </a:rPr>
              <a:t>S</a:t>
            </a:r>
            <a:r>
              <a:rPr lang="pt-BR" sz="2400" b="1" dirty="0" err="1" smtClean="0">
                <a:latin typeface="Garamond" pitchFamily="18" charset="0"/>
                <a:cs typeface="Arial" pitchFamily="34" charset="0"/>
              </a:rPr>
              <a:t>us</a:t>
            </a:r>
            <a:r>
              <a:rPr lang="pt-BR" sz="2400" dirty="0" smtClean="0">
                <a:latin typeface="Garamond" pitchFamily="18" charset="0"/>
                <a:cs typeface="Arial" pitchFamily="34" charset="0"/>
              </a:rPr>
              <a:t/>
            </a:r>
            <a:br>
              <a:rPr lang="pt-BR" sz="2400" dirty="0" smtClean="0">
                <a:latin typeface="Garamond" pitchFamily="18" charset="0"/>
                <a:cs typeface="Arial" pitchFamily="34" charset="0"/>
              </a:rPr>
            </a:br>
            <a:r>
              <a:rPr lang="pt-BR" sz="2400" b="1" dirty="0">
                <a:latin typeface="Garamond" pitchFamily="18" charset="0"/>
                <a:cs typeface="Arial" pitchFamily="34" charset="0"/>
              </a:rPr>
              <a:t>U</a:t>
            </a:r>
            <a:r>
              <a:rPr lang="pt-BR" sz="2400" b="1" dirty="0" smtClean="0">
                <a:latin typeface="Garamond" pitchFamily="18" charset="0"/>
                <a:cs typeface="Arial" pitchFamily="34" charset="0"/>
              </a:rPr>
              <a:t>niversidade </a:t>
            </a:r>
            <a:r>
              <a:rPr lang="pt-BR" sz="2400" b="1" dirty="0">
                <a:latin typeface="Garamond" pitchFamily="18" charset="0"/>
                <a:cs typeface="Arial" pitchFamily="34" charset="0"/>
              </a:rPr>
              <a:t>F</a:t>
            </a:r>
            <a:r>
              <a:rPr lang="pt-BR" sz="2400" b="1" dirty="0" smtClean="0">
                <a:latin typeface="Garamond" pitchFamily="18" charset="0"/>
                <a:cs typeface="Arial" pitchFamily="34" charset="0"/>
              </a:rPr>
              <a:t>ederal de Pelotas</a:t>
            </a:r>
            <a:r>
              <a:rPr lang="pt-BR" sz="2400" dirty="0">
                <a:latin typeface="Garamond" pitchFamily="18" charset="0"/>
                <a:cs typeface="Arial" pitchFamily="34" charset="0"/>
              </a:rPr>
              <a:t/>
            </a:r>
            <a:br>
              <a:rPr lang="pt-BR" sz="2400" dirty="0">
                <a:latin typeface="Garamond" pitchFamily="18" charset="0"/>
                <a:cs typeface="Arial" pitchFamily="34" charset="0"/>
              </a:rPr>
            </a:br>
            <a:r>
              <a:rPr lang="pt-BR" sz="2400" b="1" dirty="0">
                <a:latin typeface="Garamond" pitchFamily="18" charset="0"/>
                <a:cs typeface="Arial" pitchFamily="34" charset="0"/>
              </a:rPr>
              <a:t>Especialização em Saúde da Família</a:t>
            </a:r>
            <a:r>
              <a:rPr lang="pt-BR" sz="2400" dirty="0">
                <a:latin typeface="Garamond" pitchFamily="18" charset="0"/>
                <a:cs typeface="Arial" pitchFamily="34" charset="0"/>
              </a:rPr>
              <a:t/>
            </a:r>
            <a:br>
              <a:rPr lang="pt-BR" sz="2400" dirty="0">
                <a:latin typeface="Garamond" pitchFamily="18" charset="0"/>
                <a:cs typeface="Arial" pitchFamily="34" charset="0"/>
              </a:rPr>
            </a:br>
            <a:r>
              <a:rPr lang="pt-BR" sz="2400" b="1" dirty="0">
                <a:latin typeface="Garamond" pitchFamily="18" charset="0"/>
                <a:cs typeface="Arial" pitchFamily="34" charset="0"/>
              </a:rPr>
              <a:t>Modalidade a Distância</a:t>
            </a:r>
            <a:r>
              <a:rPr lang="pt-BR" sz="2400" dirty="0">
                <a:latin typeface="Garamond" pitchFamily="18" charset="0"/>
                <a:cs typeface="Arial" pitchFamily="34" charset="0"/>
              </a:rPr>
              <a:t/>
            </a:r>
            <a:br>
              <a:rPr lang="pt-BR" sz="2400" dirty="0">
                <a:latin typeface="Garamond" pitchFamily="18" charset="0"/>
                <a:cs typeface="Arial" pitchFamily="34" charset="0"/>
              </a:rPr>
            </a:br>
            <a:r>
              <a:rPr lang="pt-BR" sz="2400" b="1" dirty="0">
                <a:latin typeface="Garamond" pitchFamily="18" charset="0"/>
                <a:cs typeface="Arial" pitchFamily="34" charset="0"/>
              </a:rPr>
              <a:t>Turma </a:t>
            </a:r>
            <a:r>
              <a:rPr lang="pt-BR" sz="2400" b="1" dirty="0" smtClean="0">
                <a:latin typeface="Garamond" pitchFamily="18" charset="0"/>
                <a:cs typeface="Arial" pitchFamily="34" charset="0"/>
              </a:rPr>
              <a:t>9</a:t>
            </a:r>
            <a:endParaRPr lang="pt-BR" sz="2400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2564904"/>
            <a:ext cx="8198922" cy="3935930"/>
          </a:xfrm>
        </p:spPr>
        <p:txBody>
          <a:bodyPr>
            <a:normAutofit fontScale="85000" lnSpcReduction="10000"/>
          </a:bodyPr>
          <a:lstStyle/>
          <a:p>
            <a:r>
              <a:rPr lang="pt-BR" b="1" dirty="0"/>
              <a:t> </a:t>
            </a: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800" b="1" dirty="0">
                <a:solidFill>
                  <a:schemeClr val="tx1"/>
                </a:solidFill>
                <a:latin typeface="Garamond" pitchFamily="18" charset="0"/>
                <a:cs typeface="Arial" panose="020B0604020202020204" pitchFamily="34" charset="0"/>
              </a:rPr>
              <a:t>Melhoria da atenção à saúde </a:t>
            </a:r>
            <a:r>
              <a:rPr lang="pt-BR" sz="2800" b="1" dirty="0" smtClean="0">
                <a:solidFill>
                  <a:schemeClr val="tx1"/>
                </a:solidFill>
                <a:latin typeface="Garamond" pitchFamily="18" charset="0"/>
                <a:cs typeface="Arial" panose="020B0604020202020204" pitchFamily="34" charset="0"/>
              </a:rPr>
              <a:t>das pessoas com hipertensão e ou diabetes da ESF II de Passo do Sobrado/RS </a:t>
            </a:r>
            <a:endParaRPr lang="pt-BR" sz="2800" dirty="0">
              <a:solidFill>
                <a:schemeClr val="tx1"/>
              </a:solidFill>
              <a:latin typeface="Garamond" pitchFamily="18" charset="0"/>
              <a:cs typeface="Arial" panose="020B0604020202020204" pitchFamily="34" charset="0"/>
            </a:endParaRPr>
          </a:p>
          <a:p>
            <a:pPr algn="ctr"/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pt-BR" sz="2800" b="1" dirty="0" smtClean="0">
                <a:solidFill>
                  <a:schemeClr val="tx1"/>
                </a:solidFill>
                <a:latin typeface="Garamond" pitchFamily="18" charset="0"/>
                <a:cs typeface="Arial" pitchFamily="34" charset="0"/>
              </a:rPr>
              <a:t>Especializando: Jesus </a:t>
            </a:r>
            <a:r>
              <a:rPr lang="pt-BR" sz="2800" b="1" dirty="0" err="1" smtClean="0">
                <a:solidFill>
                  <a:schemeClr val="tx1"/>
                </a:solidFill>
                <a:latin typeface="Garamond" pitchFamily="18" charset="0"/>
                <a:cs typeface="Arial" pitchFamily="34" charset="0"/>
              </a:rPr>
              <a:t>Sotolongo</a:t>
            </a:r>
            <a:r>
              <a:rPr lang="pt-BR" sz="2800" b="1" dirty="0" smtClean="0">
                <a:solidFill>
                  <a:schemeClr val="tx1"/>
                </a:solidFill>
                <a:latin typeface="Garamond" pitchFamily="18" charset="0"/>
                <a:cs typeface="Arial" pitchFamily="34" charset="0"/>
              </a:rPr>
              <a:t> Gomez</a:t>
            </a:r>
            <a:endParaRPr lang="pt-BR" sz="2800" b="1" dirty="0" smtClean="0">
              <a:solidFill>
                <a:schemeClr val="tx1"/>
              </a:solidFill>
              <a:latin typeface="Garamond" pitchFamily="18" charset="0"/>
              <a:cs typeface="Arial" pitchFamily="34" charset="0"/>
            </a:endParaRPr>
          </a:p>
          <a:p>
            <a:pPr algn="ctr"/>
            <a:r>
              <a:rPr lang="pt-BR" sz="2800" b="1" dirty="0" smtClean="0">
                <a:solidFill>
                  <a:schemeClr val="tx1"/>
                </a:solidFill>
                <a:latin typeface="Garamond" pitchFamily="18" charset="0"/>
                <a:cs typeface="Arial" pitchFamily="34" charset="0"/>
              </a:rPr>
              <a:t>Orientadora: Alexandra da Rosa Martins</a:t>
            </a:r>
            <a:endParaRPr lang="pt-BR" sz="2800" b="1" dirty="0">
              <a:solidFill>
                <a:schemeClr val="tx1"/>
              </a:solidFill>
              <a:latin typeface="Garamond" pitchFamily="18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715272" y="260648"/>
            <a:ext cx="1285884" cy="112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5" name="Picture 2" descr="logo_saudeFamili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88640"/>
            <a:ext cx="1071570" cy="1025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7053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7356" y="260648"/>
            <a:ext cx="5357850" cy="79208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1071546"/>
            <a:ext cx="777686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Garamond" pitchFamily="18" charset="0"/>
              </a:rPr>
              <a:t>Objetivo 1: Ampliar a cobertura de pessoas com hipertensão e/ou diabetes na área da UBS.</a:t>
            </a:r>
          </a:p>
          <a:p>
            <a:pPr algn="just"/>
            <a:endParaRPr lang="pt-BR" sz="2400" dirty="0" smtClean="0">
              <a:latin typeface="Garamond" pitchFamily="18" charset="0"/>
            </a:endParaRPr>
          </a:p>
          <a:p>
            <a:pPr algn="just"/>
            <a:r>
              <a:rPr lang="pt-BR" sz="2400" dirty="0" smtClean="0">
                <a:latin typeface="Garamond" pitchFamily="18" charset="0"/>
              </a:rPr>
              <a:t>Meta </a:t>
            </a:r>
            <a:r>
              <a:rPr lang="pt-BR" sz="2400" dirty="0" smtClean="0">
                <a:latin typeface="Garamond" pitchFamily="18" charset="0"/>
              </a:rPr>
              <a:t>1.1 Cadastrar </a:t>
            </a:r>
            <a:r>
              <a:rPr lang="pt-BR" sz="2400" dirty="0" smtClean="0">
                <a:latin typeface="Garamond" pitchFamily="18" charset="0"/>
              </a:rPr>
              <a:t>30</a:t>
            </a:r>
            <a:r>
              <a:rPr lang="pt-BR" sz="2400" dirty="0" smtClean="0">
                <a:latin typeface="Garamond" pitchFamily="18" charset="0"/>
              </a:rPr>
              <a:t>% </a:t>
            </a:r>
            <a:r>
              <a:rPr lang="pt-BR" sz="2400" dirty="0" smtClean="0">
                <a:latin typeface="Garamond" pitchFamily="18" charset="0"/>
              </a:rPr>
              <a:t>das pessoas com hipertensão no Programa de Atenção à Hipertensão Arterial Sistêmica e à Diabetes </a:t>
            </a:r>
            <a:r>
              <a:rPr lang="pt-BR" sz="2400" dirty="0" err="1" smtClean="0">
                <a:latin typeface="Garamond" pitchFamily="18" charset="0"/>
              </a:rPr>
              <a:t>Mellitus</a:t>
            </a:r>
            <a:r>
              <a:rPr lang="pt-BR" sz="2400" dirty="0" smtClean="0">
                <a:latin typeface="Garamond" pitchFamily="18" charset="0"/>
              </a:rPr>
              <a:t> da UBS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 </a:t>
            </a:r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 </a:t>
            </a:r>
          </a:p>
          <a:p>
            <a:pPr algn="just"/>
            <a:endParaRPr lang="pt-BR" sz="2000" dirty="0" smtClean="0">
              <a:latin typeface="Garamond" pitchFamily="18" charset="0"/>
            </a:endParaRPr>
          </a:p>
          <a:p>
            <a:pPr algn="just"/>
            <a:r>
              <a:rPr lang="pt-BR" dirty="0" smtClean="0">
                <a:latin typeface="Garamond" pitchFamily="18" charset="0"/>
              </a:rPr>
              <a:t>Gráfico de cobertura do programa de atenção as pessoas com Hipertensão Arterial Sistêmica da UBS</a:t>
            </a:r>
          </a:p>
          <a:p>
            <a:pPr algn="just"/>
            <a:endParaRPr lang="pt-BR" sz="2000" dirty="0" smtClean="0"/>
          </a:p>
          <a:p>
            <a:pPr algn="just"/>
            <a:endParaRPr lang="pt-BR" sz="2000" dirty="0" smtClean="0"/>
          </a:p>
        </p:txBody>
      </p:sp>
      <p:graphicFrame>
        <p:nvGraphicFramePr>
          <p:cNvPr id="7" name="Gráfico 6"/>
          <p:cNvGraphicFramePr/>
          <p:nvPr/>
        </p:nvGraphicFramePr>
        <p:xfrm>
          <a:off x="1928794" y="3500438"/>
          <a:ext cx="4714908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2643174" y="5357826"/>
            <a:ext cx="4286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28</a:t>
            </a:r>
            <a:endParaRPr lang="pt-BR" sz="11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4143372" y="5286388"/>
            <a:ext cx="4286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84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xmlns="" val="788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3057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071670" y="357166"/>
            <a:ext cx="5000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8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500034" y="1357298"/>
            <a:ext cx="835824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Garamond" pitchFamily="18" charset="0"/>
              </a:rPr>
              <a:t>Meta 1.2. Cadastrar </a:t>
            </a:r>
            <a:r>
              <a:rPr lang="pt-BR" sz="2400" dirty="0" smtClean="0">
                <a:latin typeface="Garamond" pitchFamily="18" charset="0"/>
              </a:rPr>
              <a:t>30</a:t>
            </a:r>
            <a:r>
              <a:rPr lang="pt-BR" sz="2400" dirty="0" smtClean="0">
                <a:latin typeface="Garamond" pitchFamily="18" charset="0"/>
              </a:rPr>
              <a:t>% </a:t>
            </a:r>
            <a:r>
              <a:rPr lang="pt-BR" sz="2400" dirty="0" smtClean="0">
                <a:latin typeface="Garamond" pitchFamily="18" charset="0"/>
              </a:rPr>
              <a:t>das pessoas com diabetes no Programa de Atenção à Hipertensão Arterial Sistêmica e à Diabetes </a:t>
            </a:r>
            <a:r>
              <a:rPr lang="pt-BR" sz="2400" dirty="0" err="1" smtClean="0">
                <a:latin typeface="Garamond" pitchFamily="18" charset="0"/>
              </a:rPr>
              <a:t>Mellitus</a:t>
            </a:r>
            <a:r>
              <a:rPr lang="pt-BR" sz="2400" dirty="0" smtClean="0">
                <a:latin typeface="Garamond" pitchFamily="18" charset="0"/>
              </a:rPr>
              <a:t> da UBS.</a:t>
            </a:r>
          </a:p>
          <a:p>
            <a:pPr algn="just"/>
            <a:endParaRPr lang="pt-BR" sz="2400" dirty="0" smtClean="0">
              <a:latin typeface="Garamond" pitchFamily="18" charset="0"/>
            </a:endParaRPr>
          </a:p>
          <a:p>
            <a:pPr algn="just"/>
            <a:endParaRPr lang="pt-BR" sz="2400" dirty="0" smtClean="0">
              <a:latin typeface="Garamond" pitchFamily="18" charset="0"/>
            </a:endParaRPr>
          </a:p>
          <a:p>
            <a:pPr algn="just"/>
            <a:endParaRPr lang="pt-BR" sz="2400" dirty="0" smtClean="0">
              <a:latin typeface="Garamond" pitchFamily="18" charset="0"/>
            </a:endParaRPr>
          </a:p>
          <a:p>
            <a:pPr algn="just"/>
            <a:endParaRPr lang="pt-BR" sz="2400" dirty="0" smtClean="0">
              <a:latin typeface="Garamond" pitchFamily="18" charset="0"/>
            </a:endParaRPr>
          </a:p>
          <a:p>
            <a:pPr algn="just"/>
            <a:endParaRPr lang="pt-BR" sz="2400" dirty="0" smtClean="0">
              <a:latin typeface="Garamond" pitchFamily="18" charset="0"/>
            </a:endParaRPr>
          </a:p>
          <a:p>
            <a:pPr algn="just"/>
            <a:endParaRPr lang="pt-BR" sz="2400" dirty="0" smtClean="0">
              <a:latin typeface="Garamond" pitchFamily="18" charset="0"/>
            </a:endParaRPr>
          </a:p>
          <a:p>
            <a:pPr algn="just"/>
            <a:r>
              <a:rPr lang="pt-BR" sz="2400" dirty="0" smtClean="0"/>
              <a:t> </a:t>
            </a:r>
          </a:p>
          <a:p>
            <a:pPr algn="just"/>
            <a:r>
              <a:rPr lang="pt-BR" dirty="0" smtClean="0">
                <a:latin typeface="Garamond" pitchFamily="18" charset="0"/>
              </a:rPr>
              <a:t>Gráfico de cobertura do Programa de Atenção as pessoas com Diabetes da UBS</a:t>
            </a:r>
          </a:p>
          <a:p>
            <a:endParaRPr lang="pt-BR" dirty="0"/>
          </a:p>
        </p:txBody>
      </p:sp>
      <p:graphicFrame>
        <p:nvGraphicFramePr>
          <p:cNvPr id="9" name="Gráfico 8"/>
          <p:cNvGraphicFramePr/>
          <p:nvPr/>
        </p:nvGraphicFramePr>
        <p:xfrm>
          <a:off x="2214546" y="2428868"/>
          <a:ext cx="4429156" cy="2540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3071802" y="4214818"/>
            <a:ext cx="2143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6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xmlns="" val="316037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2214546" y="260648"/>
            <a:ext cx="492922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 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31584" y="1214422"/>
            <a:ext cx="83838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Garamond" pitchFamily="18" charset="0"/>
              </a:rPr>
              <a:t>Objetivo 2 : melhorar a qualidade da atenção das pessoas com hipertensão e/ou diabetes.</a:t>
            </a:r>
          </a:p>
          <a:p>
            <a:r>
              <a:rPr lang="pt-BR" sz="2400" dirty="0" smtClean="0">
                <a:latin typeface="Garamond" pitchFamily="18" charset="0"/>
              </a:rPr>
              <a:t>Meta 2.1. Realizar exame clínico apropriado em 100% das pessoas com hipertensão.</a:t>
            </a:r>
          </a:p>
          <a:p>
            <a:r>
              <a:rPr lang="pt-BR" sz="2400" dirty="0" smtClean="0">
                <a:latin typeface="Garamond" pitchFamily="18" charset="0"/>
              </a:rPr>
              <a:t>Meta 2.2 Realizar exame clínico apropriado em 100% das pessoas com diabetes.</a:t>
            </a:r>
          </a:p>
          <a:p>
            <a:pPr algn="just"/>
            <a:endParaRPr lang="pt-BR" sz="2400" dirty="0" smtClean="0">
              <a:latin typeface="Garamond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</a:rPr>
              <a:t> Durante os 3 meses de intervenção todas as pessoas com hipertensão e/ou diabetes cadastradas receberam o exame clínico apropriado, atingindo 100% da meta. </a:t>
            </a:r>
          </a:p>
          <a:p>
            <a:endParaRPr lang="pt-BR" sz="2400" dirty="0" smtClean="0">
              <a:latin typeface="Garamond" pitchFamily="18" charset="0"/>
            </a:endParaRPr>
          </a:p>
          <a:p>
            <a:endParaRPr lang="pt-BR" sz="2400" dirty="0" smtClean="0">
              <a:latin typeface="Garamond" pitchFamily="18" charset="0"/>
            </a:endParaRPr>
          </a:p>
          <a:p>
            <a:endParaRPr lang="pt-BR" sz="2400" dirty="0" smtClean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143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7964" y="214290"/>
            <a:ext cx="7620000" cy="642942"/>
          </a:xfrm>
        </p:spPr>
        <p:txBody>
          <a:bodyPr>
            <a:normAutofit fontScale="90000"/>
          </a:bodyPr>
          <a:lstStyle/>
          <a:p>
            <a:r>
              <a:rPr lang="pt-BR" sz="3100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95536" y="980729"/>
            <a:ext cx="824843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algn="just"/>
            <a:r>
              <a:rPr lang="pt-BR" sz="2400" dirty="0" smtClean="0">
                <a:latin typeface="Garamond" pitchFamily="18" charset="0"/>
              </a:rPr>
              <a:t>Meta 2.3 Realizar exame dos pés em 100% das pessoas com diabetes a cada 03 meses (com palpação dos pulsos tibial posterior e pedioso e medida da sensibilidade).</a:t>
            </a:r>
          </a:p>
          <a:p>
            <a:pPr marL="114300" algn="just"/>
            <a:endParaRPr lang="pt-BR" sz="2400" dirty="0" smtClean="0">
              <a:latin typeface="Garamond" pitchFamily="18" charset="0"/>
            </a:endParaRPr>
          </a:p>
          <a:p>
            <a:pPr marL="114300" algn="just"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</a:rPr>
              <a:t> Durante os 3 meses de intervenção todas as pessoas com diabetes cadastradas tiveram seus pés examinados de acordo com o protocolo, atingindo 100% da meta estabelecida.</a:t>
            </a:r>
          </a:p>
          <a:p>
            <a:pPr marL="114300" algn="just"/>
            <a:endParaRPr lang="pt-BR" sz="2400" dirty="0" smtClean="0">
              <a:latin typeface="Garamond" pitchFamily="18" charset="0"/>
            </a:endParaRPr>
          </a:p>
          <a:p>
            <a:pPr marL="114300" algn="just"/>
            <a:endParaRPr lang="pt-BR" sz="2400" dirty="0" smtClean="0">
              <a:latin typeface="Garamond" pitchFamily="18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645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142984"/>
            <a:ext cx="8715436" cy="5214974"/>
          </a:xfrm>
        </p:spPr>
        <p:txBody>
          <a:bodyPr>
            <a:normAutofit fontScale="55000" lnSpcReduction="20000"/>
          </a:bodyPr>
          <a:lstStyle/>
          <a:p>
            <a:pPr marL="114300" indent="0" algn="just">
              <a:lnSpc>
                <a:spcPct val="110000"/>
              </a:lnSpc>
              <a:buNone/>
            </a:pPr>
            <a:endParaRPr lang="pt-BR" sz="2400" dirty="0" smtClean="0">
              <a:latin typeface="Garamond" pitchFamily="18" charset="0"/>
            </a:endParaRPr>
          </a:p>
          <a:p>
            <a:pPr marL="114300" indent="0" algn="just">
              <a:lnSpc>
                <a:spcPct val="110000"/>
              </a:lnSpc>
              <a:buNone/>
            </a:pPr>
            <a:r>
              <a:rPr lang="pt-BR" sz="4400" dirty="0" smtClean="0">
                <a:latin typeface="Garamond" pitchFamily="18" charset="0"/>
              </a:rPr>
              <a:t>Meta </a:t>
            </a:r>
            <a:r>
              <a:rPr lang="pt-BR" sz="4400" dirty="0" smtClean="0">
                <a:latin typeface="Garamond" pitchFamily="18" charset="0"/>
              </a:rPr>
              <a:t>2.4 Garantir a 100% das pessoas com hipertensão a solicitação/realização de exames complementares em dia de acordo com o protocolo</a:t>
            </a:r>
            <a:r>
              <a:rPr lang="pt-BR" sz="5100" dirty="0" smtClean="0">
                <a:latin typeface="Garamond" pitchFamily="18" charset="0"/>
              </a:rPr>
              <a:t>.</a:t>
            </a:r>
          </a:p>
          <a:p>
            <a:pPr marL="114300" indent="0" algn="just">
              <a:lnSpc>
                <a:spcPct val="110000"/>
              </a:lnSpc>
              <a:buNone/>
            </a:pPr>
            <a:endParaRPr lang="pt-BR" sz="2400" dirty="0" smtClean="0">
              <a:latin typeface="Garamond" pitchFamily="18" charset="0"/>
            </a:endParaRPr>
          </a:p>
          <a:p>
            <a:pPr marL="114300" indent="0" algn="just">
              <a:lnSpc>
                <a:spcPct val="110000"/>
              </a:lnSpc>
              <a:buNone/>
            </a:pPr>
            <a:endParaRPr lang="pt-BR" sz="2400" dirty="0" smtClean="0">
              <a:latin typeface="Garamond" pitchFamily="18" charset="0"/>
            </a:endParaRPr>
          </a:p>
          <a:p>
            <a:pPr marL="114300" indent="0" algn="just">
              <a:lnSpc>
                <a:spcPct val="110000"/>
              </a:lnSpc>
              <a:buNone/>
            </a:pPr>
            <a:endParaRPr lang="pt-BR" sz="2400" dirty="0" smtClean="0">
              <a:latin typeface="Garamond" pitchFamily="18" charset="0"/>
            </a:endParaRPr>
          </a:p>
          <a:p>
            <a:pPr marL="114300" indent="0" algn="just">
              <a:lnSpc>
                <a:spcPct val="110000"/>
              </a:lnSpc>
              <a:buNone/>
            </a:pPr>
            <a:endParaRPr lang="pt-BR" sz="1900" dirty="0" smtClean="0">
              <a:latin typeface="Garamond" pitchFamily="18" charset="0"/>
            </a:endParaRPr>
          </a:p>
          <a:p>
            <a:pPr marL="114300" indent="0" algn="just">
              <a:lnSpc>
                <a:spcPct val="110000"/>
              </a:lnSpc>
              <a:buNone/>
            </a:pPr>
            <a:endParaRPr lang="pt-BR" sz="1900" dirty="0" smtClean="0">
              <a:latin typeface="Garamond" pitchFamily="18" charset="0"/>
            </a:endParaRPr>
          </a:p>
          <a:p>
            <a:pPr marL="114300" indent="0" algn="just">
              <a:lnSpc>
                <a:spcPct val="110000"/>
              </a:lnSpc>
              <a:buNone/>
            </a:pPr>
            <a:endParaRPr lang="pt-BR" sz="1900" dirty="0" smtClean="0">
              <a:latin typeface="Garamond" pitchFamily="18" charset="0"/>
            </a:endParaRPr>
          </a:p>
          <a:p>
            <a:pPr marL="114300" indent="0" algn="just">
              <a:lnSpc>
                <a:spcPct val="110000"/>
              </a:lnSpc>
              <a:buNone/>
            </a:pPr>
            <a:endParaRPr lang="pt-BR" sz="1900" dirty="0" smtClean="0">
              <a:latin typeface="Garamond" pitchFamily="18" charset="0"/>
            </a:endParaRPr>
          </a:p>
          <a:p>
            <a:pPr marL="114300" indent="0" algn="just">
              <a:lnSpc>
                <a:spcPct val="110000"/>
              </a:lnSpc>
              <a:buNone/>
            </a:pPr>
            <a:endParaRPr lang="pt-BR" sz="1900" dirty="0" smtClean="0">
              <a:latin typeface="Garamond" pitchFamily="18" charset="0"/>
            </a:endParaRPr>
          </a:p>
          <a:p>
            <a:pPr marL="114300" indent="0" algn="just">
              <a:lnSpc>
                <a:spcPct val="110000"/>
              </a:lnSpc>
              <a:buNone/>
            </a:pPr>
            <a:endParaRPr lang="pt-BR" sz="1900" dirty="0" smtClean="0">
              <a:latin typeface="Garamond" pitchFamily="18" charset="0"/>
            </a:endParaRPr>
          </a:p>
          <a:p>
            <a:pPr marL="114300" indent="0" algn="just">
              <a:lnSpc>
                <a:spcPct val="110000"/>
              </a:lnSpc>
              <a:buNone/>
            </a:pPr>
            <a:endParaRPr lang="pt-BR" sz="1900" dirty="0" smtClean="0">
              <a:latin typeface="Garamond" pitchFamily="18" charset="0"/>
            </a:endParaRPr>
          </a:p>
          <a:p>
            <a:pPr marL="114300" indent="0" algn="just">
              <a:lnSpc>
                <a:spcPct val="110000"/>
              </a:lnSpc>
              <a:buNone/>
            </a:pPr>
            <a:r>
              <a:rPr lang="pt-BR" sz="1900" dirty="0" smtClean="0">
                <a:latin typeface="Garamond" pitchFamily="18" charset="0"/>
              </a:rPr>
              <a:t> </a:t>
            </a:r>
          </a:p>
          <a:p>
            <a:pPr marL="114300" indent="0" algn="just">
              <a:lnSpc>
                <a:spcPct val="110000"/>
              </a:lnSpc>
              <a:buNone/>
            </a:pPr>
            <a:endParaRPr lang="pt-BR" sz="2400" dirty="0" smtClean="0">
              <a:latin typeface="Garamond" pitchFamily="18" charset="0"/>
            </a:endParaRPr>
          </a:p>
          <a:p>
            <a:pPr marL="114300" indent="0" algn="just">
              <a:buNone/>
            </a:pPr>
            <a:endParaRPr lang="pt-BR" sz="2400" dirty="0" smtClean="0">
              <a:latin typeface="Garamond" pitchFamily="18" charset="0"/>
            </a:endParaRPr>
          </a:p>
          <a:p>
            <a:pPr marL="114300" indent="0" algn="just">
              <a:buNone/>
            </a:pPr>
            <a:r>
              <a:rPr lang="pt-BR" sz="2400" dirty="0" smtClean="0">
                <a:latin typeface="Garamond" pitchFamily="18" charset="0"/>
              </a:rPr>
              <a:t> </a:t>
            </a:r>
            <a:endParaRPr lang="pt-BR" sz="2400" dirty="0" smtClean="0">
              <a:latin typeface="Garamond" pitchFamily="18" charset="0"/>
            </a:endParaRPr>
          </a:p>
          <a:p>
            <a:pPr marL="114300" indent="0" algn="just">
              <a:buNone/>
            </a:pPr>
            <a:endParaRPr lang="pt-BR" sz="3300" dirty="0" smtClean="0">
              <a:latin typeface="Garamond" pitchFamily="18" charset="0"/>
            </a:endParaRPr>
          </a:p>
          <a:p>
            <a:pPr marL="114300" indent="0" algn="just">
              <a:lnSpc>
                <a:spcPct val="160000"/>
              </a:lnSpc>
              <a:buNone/>
            </a:pPr>
            <a:r>
              <a:rPr lang="pt-BR" sz="3300" dirty="0" smtClean="0">
                <a:latin typeface="Garamond" pitchFamily="18" charset="0"/>
              </a:rPr>
              <a:t>Gráfico </a:t>
            </a:r>
            <a:r>
              <a:rPr lang="pt-BR" sz="3300" dirty="0" smtClean="0">
                <a:latin typeface="Garamond" pitchFamily="18" charset="0"/>
              </a:rPr>
              <a:t>da proporção de pessoas com Hipertensão </a:t>
            </a:r>
            <a:r>
              <a:rPr lang="pt-BR" sz="3300" dirty="0" smtClean="0">
                <a:latin typeface="Garamond" pitchFamily="18" charset="0"/>
              </a:rPr>
              <a:t>com </a:t>
            </a:r>
            <a:r>
              <a:rPr lang="pt-BR" sz="3300" dirty="0" smtClean="0">
                <a:latin typeface="Garamond" pitchFamily="18" charset="0"/>
              </a:rPr>
              <a:t>exames complementares em dia de acordo com o protocolo</a:t>
            </a:r>
            <a:endParaRPr lang="pt-BR" sz="3300" dirty="0" smtClean="0">
              <a:latin typeface="Garamond" pitchFamily="18" charset="0"/>
            </a:endParaRPr>
          </a:p>
          <a:p>
            <a:pPr marL="114300" indent="0" algn="just">
              <a:lnSpc>
                <a:spcPct val="16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857356" y="571480"/>
            <a:ext cx="6000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endParaRPr lang="pt-BR" sz="2800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2643174" y="2477864"/>
          <a:ext cx="4000527" cy="2379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429124" y="4143380"/>
            <a:ext cx="4286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56</a:t>
            </a:r>
            <a:endParaRPr lang="pt-BR" sz="11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5643570" y="4143380"/>
            <a:ext cx="428628" cy="261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103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xmlns="" val="270331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285860"/>
            <a:ext cx="8715436" cy="5000660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lnSpc>
                <a:spcPct val="110000"/>
              </a:lnSpc>
              <a:buNone/>
            </a:pPr>
            <a:r>
              <a:rPr lang="pt-BR" sz="2400" dirty="0" smtClean="0">
                <a:latin typeface="Garamond" pitchFamily="18" charset="0"/>
              </a:rPr>
              <a:t>Meta </a:t>
            </a:r>
            <a:r>
              <a:rPr lang="pt-BR" sz="2400" dirty="0" smtClean="0">
                <a:latin typeface="Garamond" pitchFamily="18" charset="0"/>
              </a:rPr>
              <a:t>2.5 Garantir a 100% das pessoas com diabetes a solicitação/realização de exames complementares em dia de acordo com o protocolo.</a:t>
            </a:r>
          </a:p>
          <a:p>
            <a:pPr marL="114300" indent="0" algn="just">
              <a:buNone/>
            </a:pPr>
            <a:endParaRPr lang="pt-BR" sz="2400" dirty="0" smtClean="0">
              <a:latin typeface="Garamond" pitchFamily="18" charset="0"/>
            </a:endParaRPr>
          </a:p>
          <a:p>
            <a:pPr marL="114300" indent="0" algn="just">
              <a:buNone/>
            </a:pPr>
            <a:r>
              <a:rPr lang="pt-BR" sz="2400" dirty="0" smtClean="0">
                <a:latin typeface="Garamond" pitchFamily="18" charset="0"/>
              </a:rPr>
              <a:t> </a:t>
            </a:r>
            <a:endParaRPr lang="pt-BR" sz="2400" dirty="0" smtClean="0">
              <a:latin typeface="Garamond" pitchFamily="18" charset="0"/>
            </a:endParaRPr>
          </a:p>
          <a:p>
            <a:pPr marL="114300" indent="0" algn="just">
              <a:buNone/>
            </a:pPr>
            <a:endParaRPr lang="pt-BR" sz="2400" dirty="0" smtClean="0">
              <a:latin typeface="Garamond" pitchFamily="18" charset="0"/>
            </a:endParaRPr>
          </a:p>
          <a:p>
            <a:pPr marL="114300" indent="0" algn="just">
              <a:lnSpc>
                <a:spcPct val="160000"/>
              </a:lnSpc>
              <a:buNone/>
            </a:pPr>
            <a:endParaRPr lang="pt-BR" sz="2400" dirty="0" smtClean="0">
              <a:latin typeface="Garamond" pitchFamily="18" charset="0"/>
            </a:endParaRPr>
          </a:p>
          <a:p>
            <a:pPr marL="114300" indent="0" algn="just">
              <a:lnSpc>
                <a:spcPct val="16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114300" indent="0" algn="just">
              <a:lnSpc>
                <a:spcPct val="160000"/>
              </a:lnSpc>
              <a:buNone/>
            </a:pPr>
            <a:endParaRPr lang="pt-BR" sz="1800" dirty="0" smtClean="0">
              <a:latin typeface="Garamond" pitchFamily="18" charset="0"/>
            </a:endParaRPr>
          </a:p>
          <a:p>
            <a:pPr marL="114300" indent="0" algn="just">
              <a:lnSpc>
                <a:spcPct val="160000"/>
              </a:lnSpc>
              <a:buNone/>
            </a:pPr>
            <a:endParaRPr lang="pt-BR" sz="1800" dirty="0" smtClean="0">
              <a:latin typeface="Garamond" pitchFamily="18" charset="0"/>
            </a:endParaRPr>
          </a:p>
          <a:p>
            <a:pPr marL="114300" indent="0" algn="just">
              <a:lnSpc>
                <a:spcPct val="160000"/>
              </a:lnSpc>
              <a:buNone/>
            </a:pPr>
            <a:r>
              <a:rPr lang="pt-BR" sz="1900" dirty="0" smtClean="0">
                <a:latin typeface="Garamond" pitchFamily="18" charset="0"/>
              </a:rPr>
              <a:t>Gráfico </a:t>
            </a:r>
            <a:r>
              <a:rPr lang="pt-BR" sz="1900" dirty="0" smtClean="0">
                <a:latin typeface="Garamond" pitchFamily="18" charset="0"/>
              </a:rPr>
              <a:t>da proporção de pessoas com </a:t>
            </a:r>
            <a:r>
              <a:rPr lang="pt-BR" sz="1900" dirty="0" smtClean="0">
                <a:latin typeface="Garamond" pitchFamily="18" charset="0"/>
              </a:rPr>
              <a:t>diabetes com </a:t>
            </a:r>
            <a:r>
              <a:rPr lang="pt-BR" sz="1900" dirty="0" smtClean="0">
                <a:latin typeface="Garamond" pitchFamily="18" charset="0"/>
              </a:rPr>
              <a:t>exames complementares em dia de acordo com o protocolo</a:t>
            </a:r>
          </a:p>
          <a:p>
            <a:pPr marL="114300" indent="0" algn="just">
              <a:lnSpc>
                <a:spcPct val="16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857356" y="571480"/>
            <a:ext cx="6000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endParaRPr lang="pt-BR" sz="2800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2643174" y="2500305"/>
          <a:ext cx="4214842" cy="2511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572000" y="4357694"/>
            <a:ext cx="3571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18</a:t>
            </a:r>
            <a:endParaRPr lang="pt-BR" sz="11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5929322" y="4357694"/>
            <a:ext cx="4003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27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xmlns="" val="270331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7620000" cy="665172"/>
          </a:xfrm>
        </p:spPr>
        <p:txBody>
          <a:bodyPr>
            <a:noAutofit/>
          </a:bodyPr>
          <a:lstStyle/>
          <a:p>
            <a:pPr marL="114300" indent="0" algn="ctr">
              <a:lnSpc>
                <a:spcPct val="160000"/>
              </a:lnSpc>
              <a:buNone/>
            </a:pPr>
            <a:r>
              <a:rPr lang="pt-BR" sz="2800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endParaRPr lang="pt-BR" sz="2800" dirty="0" smtClean="0">
              <a:latin typeface="Garamond" pitchFamily="18" charset="0"/>
            </a:endParaRPr>
          </a:p>
          <a:p>
            <a:pPr marL="114300" indent="0" algn="just">
              <a:lnSpc>
                <a:spcPct val="16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14348" y="1643050"/>
            <a:ext cx="785818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Garamond" pitchFamily="18" charset="0"/>
              </a:rPr>
              <a:t>Meta 2.6 Priorizar a prescrição de medicamentos da farmácia popular para 100% das pessoas com hipertensão cadastradas na UBS.</a:t>
            </a:r>
          </a:p>
          <a:p>
            <a:pPr algn="just"/>
            <a:r>
              <a:rPr lang="pt-BR" sz="2400" dirty="0" smtClean="0">
                <a:latin typeface="Garamond" pitchFamily="18" charset="0"/>
              </a:rPr>
              <a:t>Meta 2.7 Priorizar a prescrição de medicamentos da farmácia popular para 100% das pessoas com diabetes cadastradas na UBS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</a:rPr>
              <a:t> Durante os 3 meses de intervenção todas as pessoas com hipertensão e/ou diabetes cadastradas receberam prescrição de medicamentos da farmácia popular, atingindo 100% da meta.</a:t>
            </a:r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endParaRPr lang="pt-BR" sz="2400" dirty="0" smtClean="0">
              <a:latin typeface="Garamond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2783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548680"/>
            <a:ext cx="7620000" cy="892696"/>
          </a:xfrm>
        </p:spPr>
        <p:txBody>
          <a:bodyPr>
            <a:noAutofit/>
          </a:bodyPr>
          <a:lstStyle/>
          <a:p>
            <a:pPr marL="114300" indent="0" algn="ctr">
              <a:lnSpc>
                <a:spcPct val="160000"/>
              </a:lnSpc>
              <a:buNone/>
            </a:pPr>
            <a:r>
              <a:rPr lang="pt-BR" sz="2800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endParaRPr lang="pt-BR" sz="2800" dirty="0" smtClean="0">
              <a:latin typeface="Garamond" pitchFamily="18" charset="0"/>
            </a:endParaRPr>
          </a:p>
          <a:p>
            <a:pPr marL="114300" indent="0" algn="just">
              <a:lnSpc>
                <a:spcPct val="16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71471" y="1571612"/>
            <a:ext cx="78581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Garamond" pitchFamily="18" charset="0"/>
              </a:rPr>
              <a:t>Meta 2.8 Realizar avaliação da necessidade de atendimento odontológico em 100% das pessoas com hipertensão</a:t>
            </a:r>
            <a:r>
              <a:rPr lang="pt-BR" sz="2400" dirty="0" smtClean="0">
                <a:latin typeface="Garamond" pitchFamily="18" charset="0"/>
              </a:rPr>
              <a:t>.</a:t>
            </a:r>
          </a:p>
          <a:p>
            <a:pPr algn="just"/>
            <a:endParaRPr lang="pt-BR" sz="2400" dirty="0" smtClean="0">
              <a:latin typeface="Garamond" pitchFamily="18" charset="0"/>
            </a:endParaRPr>
          </a:p>
          <a:p>
            <a:pPr algn="just"/>
            <a:endParaRPr lang="pt-BR" sz="2400" dirty="0" smtClean="0">
              <a:latin typeface="Garamond" pitchFamily="18" charset="0"/>
            </a:endParaRPr>
          </a:p>
          <a:p>
            <a:pPr algn="just"/>
            <a:endParaRPr lang="pt-BR" sz="2400" dirty="0" smtClean="0"/>
          </a:p>
          <a:p>
            <a:pPr algn="just"/>
            <a:endParaRPr lang="pt-BR" sz="2400" dirty="0">
              <a:latin typeface="Garamond" pitchFamily="18" charset="0"/>
            </a:endParaRPr>
          </a:p>
        </p:txBody>
      </p:sp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2571736" y="2643182"/>
          <a:ext cx="4000500" cy="2370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214678" y="4357694"/>
            <a:ext cx="3571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1</a:t>
            </a:r>
            <a:endParaRPr lang="pt-BR" sz="11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1473" y="5286388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Garamond" pitchFamily="18" charset="0"/>
              </a:rPr>
              <a:t>Gráfico da proporção de pessoas com hipertensão com a avaliação da necessidade de atendimento odontológico</a:t>
            </a:r>
            <a:endParaRPr lang="pt-BR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458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548680"/>
            <a:ext cx="7620000" cy="892696"/>
          </a:xfrm>
        </p:spPr>
        <p:txBody>
          <a:bodyPr>
            <a:noAutofit/>
          </a:bodyPr>
          <a:lstStyle/>
          <a:p>
            <a:pPr marL="114300" indent="0" algn="ctr">
              <a:lnSpc>
                <a:spcPct val="160000"/>
              </a:lnSpc>
              <a:buNone/>
            </a:pPr>
            <a:r>
              <a:rPr lang="pt-BR" sz="2800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endParaRPr lang="pt-BR" sz="2800" dirty="0" smtClean="0">
              <a:latin typeface="Garamond" pitchFamily="18" charset="0"/>
            </a:endParaRPr>
          </a:p>
          <a:p>
            <a:pPr marL="114300" indent="0" algn="just">
              <a:lnSpc>
                <a:spcPct val="16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71471" y="1571612"/>
            <a:ext cx="78581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Garamond" pitchFamily="18" charset="0"/>
              </a:rPr>
              <a:t>Meta </a:t>
            </a:r>
            <a:r>
              <a:rPr lang="pt-BR" sz="2400" dirty="0" smtClean="0">
                <a:latin typeface="Garamond" pitchFamily="18" charset="0"/>
              </a:rPr>
              <a:t>2.9 Realizar avaliação da necessidade de atendimento odontológico em 100% das pessoas com diabetes</a:t>
            </a:r>
            <a:r>
              <a:rPr lang="pt-BR" sz="2400" dirty="0" smtClean="0">
                <a:latin typeface="Garamond" pitchFamily="18" charset="0"/>
              </a:rPr>
              <a:t>.</a:t>
            </a:r>
          </a:p>
          <a:p>
            <a:pPr algn="just"/>
            <a:endParaRPr lang="pt-BR" sz="2400" dirty="0" smtClean="0">
              <a:latin typeface="Garamond" pitchFamily="18" charset="0"/>
            </a:endParaRPr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endParaRPr lang="pt-BR" sz="2400" dirty="0">
              <a:latin typeface="Garamond" pitchFamily="18" charset="0"/>
            </a:endParaRPr>
          </a:p>
        </p:txBody>
      </p:sp>
      <p:graphicFrame>
        <p:nvGraphicFramePr>
          <p:cNvPr id="4" name="Chart 2"/>
          <p:cNvGraphicFramePr>
            <a:graphicFrameLocks/>
          </p:cNvGraphicFramePr>
          <p:nvPr/>
        </p:nvGraphicFramePr>
        <p:xfrm>
          <a:off x="2571736" y="2714620"/>
          <a:ext cx="4287851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00035" y="5429264"/>
            <a:ext cx="8072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Garamond" pitchFamily="18" charset="0"/>
              </a:rPr>
              <a:t>Gráfico da proporção de </a:t>
            </a:r>
            <a:r>
              <a:rPr lang="pt-BR" dirty="0" smtClean="0">
                <a:latin typeface="Garamond" pitchFamily="18" charset="0"/>
              </a:rPr>
              <a:t>pessoas com diabetes com </a:t>
            </a:r>
            <a:r>
              <a:rPr lang="pt-BR" dirty="0" smtClean="0">
                <a:latin typeface="Garamond" pitchFamily="18" charset="0"/>
              </a:rPr>
              <a:t>a avaliação da necessidade de atendimento odontológico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5458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4444" y="404664"/>
            <a:ext cx="7620000" cy="892696"/>
          </a:xfrm>
        </p:spPr>
        <p:txBody>
          <a:bodyPr>
            <a:noAutofit/>
          </a:bodyPr>
          <a:lstStyle/>
          <a:p>
            <a:pPr marL="114300" indent="0" algn="ctr">
              <a:lnSpc>
                <a:spcPct val="160000"/>
              </a:lnSpc>
              <a:buNone/>
            </a:pPr>
            <a:r>
              <a:rPr lang="pt-BR" sz="2800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endParaRPr lang="pt-BR" sz="2800" dirty="0" smtClean="0">
              <a:latin typeface="Garamond" pitchFamily="18" charset="0"/>
            </a:endParaRPr>
          </a:p>
          <a:p>
            <a:pPr marL="114300" indent="0" algn="just">
              <a:lnSpc>
                <a:spcPct val="16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28596" y="1214422"/>
            <a:ext cx="84296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 smtClean="0">
              <a:latin typeface="Garamond" pitchFamily="18" charset="0"/>
            </a:endParaRPr>
          </a:p>
          <a:p>
            <a:r>
              <a:rPr lang="pt-BR" sz="2400" dirty="0" smtClean="0">
                <a:latin typeface="Garamond" pitchFamily="18" charset="0"/>
              </a:rPr>
              <a:t>Objetivo 3. Melhorar a adesão de pessoas com hipertensão e/ou diabetes.</a:t>
            </a:r>
          </a:p>
          <a:p>
            <a:r>
              <a:rPr lang="pt-BR" sz="2400" dirty="0" smtClean="0">
                <a:latin typeface="Garamond" pitchFamily="18" charset="0"/>
              </a:rPr>
              <a:t>Meta 3.1. Buscar 100% das pessoas com hipertensão faltosas às consultas na UBS conforme a periodicidade recomendada</a:t>
            </a:r>
            <a:r>
              <a:rPr lang="pt-BR" sz="2400" dirty="0" smtClean="0">
                <a:latin typeface="Garamond" pitchFamily="18" charset="0"/>
              </a:rPr>
              <a:t>.</a:t>
            </a:r>
          </a:p>
          <a:p>
            <a:endParaRPr lang="pt-BR" sz="2400" dirty="0" smtClean="0">
              <a:latin typeface="Garamond" pitchFamily="18" charset="0"/>
            </a:endParaRPr>
          </a:p>
          <a:p>
            <a:endParaRPr lang="pt-BR" sz="2400" dirty="0" smtClean="0">
              <a:latin typeface="Garamond" pitchFamily="18" charset="0"/>
            </a:endParaRPr>
          </a:p>
          <a:p>
            <a:endParaRPr lang="pt-BR" sz="2400" dirty="0" smtClean="0">
              <a:latin typeface="Garamond" pitchFamily="18" charset="0"/>
            </a:endParaRPr>
          </a:p>
          <a:p>
            <a:endParaRPr lang="pt-BR" sz="2400" dirty="0" smtClean="0">
              <a:latin typeface="Garamond" pitchFamily="18" charset="0"/>
            </a:endParaRPr>
          </a:p>
          <a:p>
            <a:endParaRPr lang="pt-BR" sz="2400" dirty="0" smtClean="0">
              <a:latin typeface="Garamond" pitchFamily="18" charset="0"/>
            </a:endParaRPr>
          </a:p>
          <a:p>
            <a:endParaRPr lang="pt-BR" sz="2400" dirty="0" smtClean="0">
              <a:latin typeface="Garamond" pitchFamily="18" charset="0"/>
            </a:endParaRPr>
          </a:p>
          <a:p>
            <a:endParaRPr lang="pt-BR" sz="2400" dirty="0" smtClean="0">
              <a:latin typeface="Garamond" pitchFamily="18" charset="0"/>
            </a:endParaRPr>
          </a:p>
          <a:p>
            <a:endParaRPr lang="pt-BR" sz="2400" dirty="0">
              <a:latin typeface="Garamond" pitchFamily="18" charset="0"/>
            </a:endParaRPr>
          </a:p>
        </p:txBody>
      </p:sp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3714744" y="3214686"/>
          <a:ext cx="4057650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214810" y="4786322"/>
            <a:ext cx="4286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100" dirty="0" smtClean="0"/>
          </a:p>
          <a:p>
            <a:r>
              <a:rPr lang="pt-BR" sz="1100" dirty="0" smtClean="0"/>
              <a:t> </a:t>
            </a:r>
            <a:r>
              <a:rPr lang="pt-BR" sz="1100" dirty="0" smtClean="0"/>
              <a:t>  13</a:t>
            </a:r>
            <a:endParaRPr lang="pt-BR" sz="11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5572132" y="4929198"/>
            <a:ext cx="3571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6</a:t>
            </a:r>
            <a:endParaRPr lang="pt-BR" sz="11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642910" y="3857628"/>
            <a:ext cx="20717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Mês 1 = 16 faltosos</a:t>
            </a:r>
          </a:p>
          <a:p>
            <a:r>
              <a:rPr lang="pt-BR" dirty="0" smtClean="0"/>
              <a:t>Mês 2 = 6 faltosos</a:t>
            </a:r>
          </a:p>
          <a:p>
            <a:r>
              <a:rPr lang="pt-BR" dirty="0" smtClean="0"/>
              <a:t>Mês 3 = 6 faltosos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571472" y="6000768"/>
            <a:ext cx="8493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Gráfico da proporção de pessoas com hipertensão faltosas as consultas, com busca ativa.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7678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Garamond" pitchFamily="18" charset="0"/>
                <a:cs typeface="Arial" pitchFamily="34" charset="0"/>
              </a:rPr>
              <a:t>Introdução</a:t>
            </a:r>
            <a:endParaRPr lang="pt-BR" sz="2800" b="1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57158" y="1214423"/>
            <a:ext cx="828680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Garamond" pitchFamily="18" charset="0"/>
                <a:cs typeface="Arial" pitchFamily="34" charset="0"/>
              </a:rPr>
              <a:t>	</a:t>
            </a:r>
            <a:r>
              <a:rPr lang="pt-BR" sz="2400" dirty="0" smtClean="0">
                <a:latin typeface="Garamond" pitchFamily="18" charset="0"/>
                <a:cs typeface="Arial" pitchFamily="34" charset="0"/>
              </a:rPr>
              <a:t>A </a:t>
            </a:r>
            <a:r>
              <a:rPr lang="pt-BR" sz="2400" dirty="0" smtClean="0">
                <a:latin typeface="Garamond" pitchFamily="18" charset="0"/>
              </a:rPr>
              <a:t>Hipertensão </a:t>
            </a:r>
            <a:r>
              <a:rPr lang="pt-BR" sz="2400" dirty="0" smtClean="0">
                <a:latin typeface="Garamond" pitchFamily="18" charset="0"/>
              </a:rPr>
              <a:t>e o </a:t>
            </a:r>
            <a:r>
              <a:rPr lang="pt-BR" sz="2400" dirty="0" smtClean="0">
                <a:latin typeface="Garamond" pitchFamily="18" charset="0"/>
              </a:rPr>
              <a:t>Diabetes </a:t>
            </a:r>
            <a:r>
              <a:rPr lang="pt-BR" sz="2400" dirty="0" smtClean="0">
                <a:latin typeface="Garamond" pitchFamily="18" charset="0"/>
              </a:rPr>
              <a:t>são </a:t>
            </a:r>
            <a:r>
              <a:rPr lang="pt-BR" sz="2400" dirty="0" smtClean="0">
                <a:latin typeface="Garamond" pitchFamily="18" charset="0"/>
              </a:rPr>
              <a:t>problemas sérios de saúde pública no </a:t>
            </a:r>
            <a:r>
              <a:rPr lang="pt-BR" sz="2400" dirty="0" smtClean="0">
                <a:latin typeface="Garamond" pitchFamily="18" charset="0"/>
              </a:rPr>
              <a:t>Brasil, por isso as </a:t>
            </a:r>
            <a:r>
              <a:rPr lang="pt-BR" sz="2400" dirty="0" smtClean="0">
                <a:latin typeface="Garamond" pitchFamily="18" charset="0"/>
              </a:rPr>
              <a:t>equipes da Atenção Básica devem realizar estratégias de prevenção, diagnóstico, monitoramento, e controle dessas doenças. Para que isso ocorra é necessário que haja reorganização dos processos de trabalho, e modificação das práticas profissionais, em prol da melhoria da atenção as pessoas com </a:t>
            </a:r>
            <a:r>
              <a:rPr lang="pt-BR" sz="2400" dirty="0" smtClean="0">
                <a:latin typeface="Garamond" pitchFamily="18" charset="0"/>
              </a:rPr>
              <a:t>essas duas patologias(BRASIL</a:t>
            </a:r>
            <a:r>
              <a:rPr lang="pt-BR" sz="2400" dirty="0" smtClean="0">
                <a:latin typeface="Garamond" pitchFamily="18" charset="0"/>
              </a:rPr>
              <a:t>, 2013). </a:t>
            </a:r>
          </a:p>
          <a:p>
            <a:pPr algn="just">
              <a:lnSpc>
                <a:spcPct val="150000"/>
              </a:lnSpc>
            </a:pPr>
            <a:endParaRPr lang="pt-BR" sz="2400" dirty="0" smtClean="0">
              <a:latin typeface="Garamond" pitchFamily="18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760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4444" y="404664"/>
            <a:ext cx="7620000" cy="892696"/>
          </a:xfrm>
        </p:spPr>
        <p:txBody>
          <a:bodyPr>
            <a:noAutofit/>
          </a:bodyPr>
          <a:lstStyle/>
          <a:p>
            <a:pPr marL="114300" indent="0" algn="ctr">
              <a:lnSpc>
                <a:spcPct val="160000"/>
              </a:lnSpc>
              <a:buNone/>
            </a:pPr>
            <a:r>
              <a:rPr lang="pt-BR" sz="2800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endParaRPr lang="pt-BR" sz="2800" dirty="0" smtClean="0">
              <a:latin typeface="Garamond" pitchFamily="18" charset="0"/>
            </a:endParaRPr>
          </a:p>
          <a:p>
            <a:pPr marL="114300" indent="0" algn="just">
              <a:lnSpc>
                <a:spcPct val="16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28596" y="1214422"/>
            <a:ext cx="84296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Garamond" pitchFamily="18" charset="0"/>
              </a:rPr>
              <a:t>Meta </a:t>
            </a:r>
            <a:r>
              <a:rPr lang="pt-BR" sz="2400" dirty="0" smtClean="0">
                <a:latin typeface="Garamond" pitchFamily="18" charset="0"/>
              </a:rPr>
              <a:t>3.2 Buscar 100% das pessoas com diabetes faltosas às consultas na UBS conforme a periodicidade recomendada.</a:t>
            </a:r>
          </a:p>
          <a:p>
            <a:endParaRPr lang="pt-BR" sz="2400" dirty="0" smtClean="0">
              <a:latin typeface="Garamond" pitchFamily="18" charset="0"/>
            </a:endParaRP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Garamond" pitchFamily="18" charset="0"/>
            </a:endParaRPr>
          </a:p>
          <a:p>
            <a:endParaRPr lang="pt-BR" sz="2400" dirty="0">
              <a:latin typeface="Garamond" pitchFamily="18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3857620" y="2428868"/>
          <a:ext cx="4051718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429124" y="4214818"/>
            <a:ext cx="3996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  4</a:t>
            </a:r>
            <a:endParaRPr lang="pt-BR" sz="11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85852" y="3214686"/>
            <a:ext cx="18755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Mês 1 = 5 faltosos</a:t>
            </a:r>
          </a:p>
          <a:p>
            <a:r>
              <a:rPr lang="pt-BR" dirty="0" smtClean="0"/>
              <a:t>Mês 2 = 0 faltosos</a:t>
            </a:r>
          </a:p>
          <a:p>
            <a:r>
              <a:rPr lang="pt-BR" dirty="0" smtClean="0"/>
              <a:t>Mês 3 = 0 faltosos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642910" y="5357826"/>
            <a:ext cx="8116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Gráfico da proporção de pessoas </a:t>
            </a:r>
            <a:r>
              <a:rPr lang="pt-BR" dirty="0" smtClean="0"/>
              <a:t>com diabetes faltosas </a:t>
            </a:r>
            <a:r>
              <a:rPr lang="pt-BR" dirty="0" smtClean="0"/>
              <a:t>as consultas, com busca </a:t>
            </a:r>
            <a:r>
              <a:rPr lang="pt-BR" dirty="0" smtClean="0"/>
              <a:t>ativa.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7678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pt-BR" sz="3100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r>
              <a:rPr lang="pt-BR" sz="3100" dirty="0" smtClean="0">
                <a:latin typeface="Garamond" pitchFamily="18" charset="0"/>
                <a:cs typeface="Arial" pitchFamily="34" charset="0"/>
              </a:rPr>
              <a:t>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 algn="just">
              <a:buNone/>
            </a:pPr>
            <a:r>
              <a:rPr lang="pt-BR" sz="2400" dirty="0" smtClean="0">
                <a:latin typeface="Garamond" pitchFamily="18" charset="0"/>
              </a:rPr>
              <a:t>    Objetivo 4: Melhorar o registro da informações </a:t>
            </a:r>
          </a:p>
          <a:p>
            <a:pPr algn="just">
              <a:buNone/>
            </a:pPr>
            <a:r>
              <a:rPr lang="pt-BR" sz="2400" dirty="0" smtClean="0">
                <a:latin typeface="Garamond" pitchFamily="18" charset="0"/>
              </a:rPr>
              <a:t>    Meta 4.1 Manter ficha de acompanhamento de 100% das pessoas com hipertensão.</a:t>
            </a:r>
          </a:p>
          <a:p>
            <a:pPr>
              <a:buNone/>
            </a:pPr>
            <a:r>
              <a:rPr lang="pt-BR" sz="2400" dirty="0" smtClean="0">
                <a:latin typeface="Garamond" pitchFamily="18" charset="0"/>
              </a:rPr>
              <a:t>	Meta 4.2 Manter ficha de acompanhamento de 100% das pessoas com diabetes.</a:t>
            </a:r>
          </a:p>
          <a:p>
            <a:pPr>
              <a:buNone/>
            </a:pPr>
            <a:endParaRPr lang="pt-BR" sz="2400" dirty="0" smtClean="0">
              <a:latin typeface="Garamond" pitchFamily="18" charset="0"/>
            </a:endParaRPr>
          </a:p>
          <a:p>
            <a:pPr algn="just"/>
            <a:r>
              <a:rPr lang="pt-BR" sz="2400" dirty="0" smtClean="0">
                <a:latin typeface="Garamond" pitchFamily="18" charset="0"/>
              </a:rPr>
              <a:t> Atingimos 100% da meta durante os 3 meses de intervenção, pois todas as pessoas com hipertensão e/ou diabetes, apresentavam registros adequados. </a:t>
            </a:r>
            <a:endParaRPr lang="pt-BR" sz="24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1643050"/>
            <a:ext cx="7572428" cy="45720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400" dirty="0" smtClean="0">
                <a:latin typeface="Garamond" pitchFamily="18" charset="0"/>
              </a:rPr>
              <a:t>      Objetivo 5. Mapear o risco para doença cardiovascular das pessoas com hipertensão e/ou diabetes.</a:t>
            </a:r>
          </a:p>
          <a:p>
            <a:pPr algn="just">
              <a:buNone/>
            </a:pPr>
            <a:r>
              <a:rPr lang="pt-BR" sz="2400" dirty="0" smtClean="0">
                <a:latin typeface="Garamond" pitchFamily="18" charset="0"/>
              </a:rPr>
              <a:t>      Meta 5.1 Realizar estratificação do risco cardiovascular em 100% das pessoas com hipertensão.</a:t>
            </a:r>
          </a:p>
          <a:p>
            <a:pPr algn="just">
              <a:buNone/>
            </a:pPr>
            <a:r>
              <a:rPr lang="pt-BR" sz="2400" dirty="0" smtClean="0">
                <a:latin typeface="Garamond" pitchFamily="18" charset="0"/>
              </a:rPr>
              <a:t>      Meta 5.2 Realizar estratificação do risco cardiovascular em 100% das pessoas com diabetes.</a:t>
            </a:r>
          </a:p>
          <a:p>
            <a:pPr algn="just">
              <a:buNone/>
            </a:pPr>
            <a:endParaRPr lang="pt-BR" sz="2400" dirty="0" smtClean="0">
              <a:latin typeface="Garamond" pitchFamily="18" charset="0"/>
            </a:endParaRPr>
          </a:p>
          <a:p>
            <a:pPr algn="just"/>
            <a:r>
              <a:rPr lang="pt-BR" sz="2400" dirty="0" smtClean="0">
                <a:latin typeface="Garamond" pitchFamily="18" charset="0"/>
              </a:rPr>
              <a:t>Durante os 3 meses de intervenção todas as pessoas com hipertensão e/ou diabetes realizaram estratificação do risco cardiovascular , atingindo 100% da meta.</a:t>
            </a:r>
          </a:p>
          <a:p>
            <a:pPr>
              <a:buNone/>
            </a:pPr>
            <a:endParaRPr lang="pt-BR" sz="2400" dirty="0" smtClean="0">
              <a:latin typeface="Garamond" pitchFamily="18" charset="0"/>
            </a:endParaRPr>
          </a:p>
          <a:p>
            <a:endParaRPr lang="pt-BR" sz="20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1071538" y="642918"/>
            <a:ext cx="7689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339977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42984"/>
            <a:ext cx="824786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dirty="0" smtClean="0">
                <a:latin typeface="Garamond" pitchFamily="18" charset="0"/>
              </a:rPr>
              <a:t>     Objetivo 6. Promover a saúde de pessoas com hipertensão e/ou diabetes.</a:t>
            </a:r>
          </a:p>
          <a:p>
            <a:pPr>
              <a:buNone/>
            </a:pPr>
            <a:r>
              <a:rPr lang="pt-BR" sz="2400" dirty="0" smtClean="0">
                <a:latin typeface="Garamond" pitchFamily="18" charset="0"/>
              </a:rPr>
              <a:t>     Meta 6.1. Garantir orientação nutricional a 100% das pessoas com hipertensão.</a:t>
            </a:r>
          </a:p>
          <a:p>
            <a:pPr>
              <a:buNone/>
            </a:pPr>
            <a:r>
              <a:rPr lang="pt-BR" sz="2400" dirty="0" smtClean="0">
                <a:latin typeface="Garamond" pitchFamily="18" charset="0"/>
              </a:rPr>
              <a:t>     Meta 6.2 Garantir orientação nutricional a 100% das pessoas com diabetes.</a:t>
            </a:r>
          </a:p>
          <a:p>
            <a:pPr>
              <a:buNone/>
            </a:pPr>
            <a:endParaRPr lang="pt-BR" sz="2400" dirty="0" smtClean="0">
              <a:latin typeface="Garamond" pitchFamily="18" charset="0"/>
            </a:endParaRPr>
          </a:p>
          <a:p>
            <a:pPr algn="just"/>
            <a:r>
              <a:rPr lang="pt-BR" sz="2400" dirty="0" smtClean="0">
                <a:latin typeface="Garamond" pitchFamily="18" charset="0"/>
              </a:rPr>
              <a:t>Durante os 3 meses de intervenção todas as pessoas com hipertensão e/ou diabetes foram orientadas quanto a </a:t>
            </a:r>
            <a:r>
              <a:rPr lang="pt-BR" sz="2400" dirty="0" smtClean="0">
                <a:latin typeface="Garamond" pitchFamily="18" charset="0"/>
              </a:rPr>
              <a:t>nutrição, </a:t>
            </a:r>
            <a:r>
              <a:rPr lang="pt-BR" sz="2400" dirty="0" smtClean="0">
                <a:latin typeface="Garamond" pitchFamily="18" charset="0"/>
              </a:rPr>
              <a:t>atingindo 100% da meta.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pPr marL="114300" indent="0" algn="just">
              <a:lnSpc>
                <a:spcPct val="16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000100" y="214290"/>
            <a:ext cx="7286676" cy="673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430" marR="539115" algn="ctr">
              <a:lnSpc>
                <a:spcPct val="150000"/>
              </a:lnSpc>
              <a:spcAft>
                <a:spcPts val="0"/>
              </a:spcAft>
              <a:tabLst>
                <a:tab pos="900430" algn="l"/>
                <a:tab pos="5311140" algn="l"/>
              </a:tabLst>
            </a:pPr>
            <a:r>
              <a:rPr lang="pt-BR" sz="2800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endParaRPr lang="pt-BR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043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714348" y="1285860"/>
            <a:ext cx="7929618" cy="5000660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pt-BR" sz="2400" dirty="0" smtClean="0">
                <a:latin typeface="Garamond" pitchFamily="18" charset="0"/>
              </a:rPr>
              <a:t>Meta 6.3 Garantir orientação em relação à prática regular de atividade física a 100% das pessoas com hipertensão. </a:t>
            </a:r>
          </a:p>
          <a:p>
            <a:pPr marL="114300" indent="0" algn="just">
              <a:buNone/>
            </a:pPr>
            <a:r>
              <a:rPr lang="pt-BR" sz="2400" dirty="0" smtClean="0">
                <a:latin typeface="Garamond" pitchFamily="18" charset="0"/>
              </a:rPr>
              <a:t>Meta 6.4 Garantir orientação em relação à prática regular de atividade física a 100% das pessoas com diabetes.</a:t>
            </a:r>
          </a:p>
          <a:p>
            <a:pPr marL="114300" indent="0" algn="just">
              <a:buNone/>
            </a:pPr>
            <a:endParaRPr lang="pt-BR" sz="2400" dirty="0" smtClean="0">
              <a:latin typeface="Garamond" pitchFamily="18" charset="0"/>
            </a:endParaRPr>
          </a:p>
          <a:p>
            <a:pPr marL="114300" indent="0" algn="just"/>
            <a:r>
              <a:rPr lang="pt-BR" sz="2400" dirty="0" smtClean="0">
                <a:latin typeface="Garamond" pitchFamily="18" charset="0"/>
              </a:rPr>
              <a:t> Durante os 3 meses de intervenção todas as pessoas com hipertensão e/ou diabetes foram orientadas quanto a importância da prática regular de atividade física, atingindo 100% da meta.</a:t>
            </a:r>
          </a:p>
          <a:p>
            <a:pPr marL="114300" indent="0" algn="just">
              <a:lnSpc>
                <a:spcPct val="160000"/>
              </a:lnSpc>
              <a:buNone/>
            </a:pPr>
            <a:endParaRPr lang="pt-BR" sz="2400" dirty="0" smtClean="0">
              <a:latin typeface="Garamond" pitchFamily="18" charset="0"/>
            </a:endParaRPr>
          </a:p>
          <a:p>
            <a:pPr marL="114300" indent="0" algn="just">
              <a:lnSpc>
                <a:spcPct val="160000"/>
              </a:lnSpc>
            </a:pPr>
            <a:endParaRPr lang="pt-BR" sz="2400" dirty="0" smtClean="0">
              <a:latin typeface="Garamond" pitchFamily="18" charset="0"/>
            </a:endParaRPr>
          </a:p>
          <a:p>
            <a:pPr marL="114300" indent="0" algn="just">
              <a:lnSpc>
                <a:spcPct val="160000"/>
              </a:lnSpc>
              <a:buNone/>
            </a:pPr>
            <a:endParaRPr lang="pt-BR" sz="2000" dirty="0" smtClean="0"/>
          </a:p>
          <a:p>
            <a:pPr marL="114300" indent="0" algn="just">
              <a:lnSpc>
                <a:spcPct val="160000"/>
              </a:lnSpc>
              <a:buNone/>
            </a:pPr>
            <a:endParaRPr lang="pt-BR" sz="2000" dirty="0" smtClean="0"/>
          </a:p>
          <a:p>
            <a:pPr marL="114300" indent="0" algn="just">
              <a:lnSpc>
                <a:spcPct val="16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500166" y="714356"/>
            <a:ext cx="52561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endParaRPr lang="pt-BR" sz="2400" dirty="0" smtClean="0">
              <a:latin typeface="Garamond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3205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1571612"/>
            <a:ext cx="8001056" cy="4786346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pt-BR" sz="2400" dirty="0" smtClean="0">
                <a:latin typeface="Garamond" pitchFamily="18" charset="0"/>
              </a:rPr>
              <a:t>Meta 6.5 Garantir orientação sobre os riscos do tabagismo a 100% das pessoas com hipertensão.</a:t>
            </a:r>
          </a:p>
          <a:p>
            <a:pPr marL="114300" indent="0" algn="just">
              <a:buNone/>
            </a:pPr>
            <a:r>
              <a:rPr lang="pt-BR" sz="2400" dirty="0" smtClean="0">
                <a:latin typeface="Garamond" pitchFamily="18" charset="0"/>
              </a:rPr>
              <a:t>Meta 6.6 Garantir orientação sobre os riscos do tabagismo a 100% das pessoas com diabetes.</a:t>
            </a:r>
          </a:p>
          <a:p>
            <a:pPr marL="114300" indent="0" algn="just">
              <a:buNone/>
            </a:pPr>
            <a:endParaRPr lang="pt-BR" sz="2400" dirty="0" smtClean="0">
              <a:latin typeface="Garamond" pitchFamily="18" charset="0"/>
            </a:endParaRPr>
          </a:p>
          <a:p>
            <a:pPr marL="114300" indent="0" algn="just"/>
            <a:r>
              <a:rPr lang="pt-BR" sz="2400" dirty="0" smtClean="0">
                <a:latin typeface="Garamond" pitchFamily="18" charset="0"/>
              </a:rPr>
              <a:t> Durante os 3 meses de intervenção todas as pessoas com hipertensão e/ou diabetes foram orientadas quanto aos riscos de tabagismo, atingindo 100% da meta.</a:t>
            </a:r>
            <a:endParaRPr lang="pt-BR" sz="2400" dirty="0" smtClean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928794" y="785794"/>
            <a:ext cx="4970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endParaRPr lang="pt-BR" sz="2800" dirty="0" smtClean="0">
              <a:latin typeface="Garamond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796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500990" cy="654032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endParaRPr lang="pt-BR" sz="2800" dirty="0" smtClean="0">
              <a:latin typeface="Garamond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2910" y="1600200"/>
            <a:ext cx="8143932" cy="4472005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None/>
            </a:pPr>
            <a:r>
              <a:rPr lang="pt-BR" sz="2400" dirty="0" smtClean="0">
                <a:latin typeface="Garamond" pitchFamily="18" charset="0"/>
              </a:rPr>
              <a:t>	Meta 6.7  Garantir orientação sobre higiene bucal a 100% das</a:t>
            </a:r>
          </a:p>
          <a:p>
            <a:pPr algn="just">
              <a:lnSpc>
                <a:spcPct val="110000"/>
              </a:lnSpc>
              <a:buNone/>
            </a:pPr>
            <a:r>
              <a:rPr lang="pt-BR" sz="2400" dirty="0" smtClean="0">
                <a:latin typeface="Garamond" pitchFamily="18" charset="0"/>
              </a:rPr>
              <a:t>     pessoas com hipertensão.</a:t>
            </a:r>
          </a:p>
          <a:p>
            <a:pPr algn="just">
              <a:lnSpc>
                <a:spcPct val="110000"/>
              </a:lnSpc>
              <a:buNone/>
            </a:pPr>
            <a:r>
              <a:rPr lang="pt-BR" sz="2400" dirty="0" smtClean="0">
                <a:latin typeface="Garamond" pitchFamily="18" charset="0"/>
              </a:rPr>
              <a:t>	Meta 6.8 Garantir orientação sobre higiene bucal a 100% das pessoas com diabetes.</a:t>
            </a:r>
          </a:p>
          <a:p>
            <a:pPr algn="just">
              <a:lnSpc>
                <a:spcPct val="110000"/>
              </a:lnSpc>
              <a:buNone/>
            </a:pPr>
            <a:endParaRPr lang="pt-BR" sz="2400" dirty="0" smtClean="0">
              <a:latin typeface="Garamond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pt-BR" sz="2400" dirty="0" smtClean="0">
                <a:latin typeface="Garamond" pitchFamily="18" charset="0"/>
              </a:rPr>
              <a:t>Durante os 3 meses de intervenção todas as pessoas com hipertensão e/ou diabetes foram orientadas quanto a importância da higiene bucal, atingindo 100% da meta.</a:t>
            </a:r>
            <a:endParaRPr lang="pt-BR" sz="2400" dirty="0" smtClean="0">
              <a:latin typeface="Garamond" pitchFamily="18" charset="0"/>
              <a:cs typeface="Arial" pitchFamily="34" charset="0"/>
            </a:endParaRPr>
          </a:p>
          <a:p>
            <a:pPr algn="just">
              <a:buNone/>
            </a:pPr>
            <a:r>
              <a:rPr lang="pt-BR" dirty="0" smtClean="0"/>
              <a:t> 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3131840" y="476672"/>
            <a:ext cx="266429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dirty="0" smtClean="0">
                <a:solidFill>
                  <a:schemeClr val="tx1"/>
                </a:solidFill>
                <a:latin typeface="Garamond" pitchFamily="18" charset="0"/>
                <a:cs typeface="Arial" pitchFamily="34" charset="0"/>
              </a:rPr>
              <a:t>Discussão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85786" y="1428736"/>
            <a:ext cx="7429552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</a:pPr>
            <a:r>
              <a:rPr lang="pt-BR" sz="2400" b="1" dirty="0" smtClean="0">
                <a:latin typeface="Garamond" pitchFamily="18" charset="0"/>
              </a:rPr>
              <a:t>Importância </a:t>
            </a:r>
            <a:r>
              <a:rPr lang="pt-BR" sz="2400" b="1" dirty="0" smtClean="0">
                <a:latin typeface="Garamond" pitchFamily="18" charset="0"/>
              </a:rPr>
              <a:t>da intervenção para </a:t>
            </a:r>
            <a:r>
              <a:rPr lang="pt-BR" sz="2400" b="1" dirty="0" smtClean="0">
                <a:latin typeface="Garamond" pitchFamily="18" charset="0"/>
              </a:rPr>
              <a:t>a equipe</a:t>
            </a:r>
            <a:r>
              <a:rPr lang="pt-BR" sz="2400" b="1" dirty="0" smtClean="0">
                <a:latin typeface="Garamond" pitchFamily="18" charset="0"/>
              </a:rPr>
              <a:t>: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</a:rPr>
              <a:t>Fomentou </a:t>
            </a:r>
            <a:r>
              <a:rPr lang="pt-BR" sz="2400" dirty="0" smtClean="0">
                <a:latin typeface="Garamond" pitchFamily="18" charset="0"/>
              </a:rPr>
              <a:t>toda a equipe quanto a necessidades de novas </a:t>
            </a:r>
            <a:r>
              <a:rPr lang="pt-BR" sz="2400" dirty="0" smtClean="0">
                <a:latin typeface="Garamond" pitchFamily="18" charset="0"/>
              </a:rPr>
              <a:t>práticas;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</a:rPr>
              <a:t> Auxiliou  </a:t>
            </a:r>
            <a:r>
              <a:rPr lang="pt-BR" sz="2400" dirty="0" smtClean="0">
                <a:latin typeface="Garamond" pitchFamily="18" charset="0"/>
              </a:rPr>
              <a:t>na atualização do conhecimento dos trabalhadores  de saúde, para melhor acompanhar as pessoas com hipertensão e/ou diabetes</a:t>
            </a:r>
            <a:r>
              <a:rPr lang="pt-BR" sz="2400" dirty="0" smtClean="0"/>
              <a:t>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</a:rPr>
              <a:t>Promoveu </a:t>
            </a:r>
            <a:r>
              <a:rPr lang="pt-BR" sz="2400" dirty="0" smtClean="0">
                <a:latin typeface="Garamond" pitchFamily="18" charset="0"/>
              </a:rPr>
              <a:t>a realização de trabalho integrado do médico, da enfermeira, </a:t>
            </a:r>
            <a:r>
              <a:rPr lang="pt-BR" sz="2400" dirty="0" smtClean="0">
                <a:latin typeface="Garamond" pitchFamily="18" charset="0"/>
              </a:rPr>
              <a:t>do técnico </a:t>
            </a:r>
            <a:r>
              <a:rPr lang="pt-BR" sz="2400" dirty="0" smtClean="0">
                <a:latin typeface="Garamond" pitchFamily="18" charset="0"/>
              </a:rPr>
              <a:t>de </a:t>
            </a:r>
            <a:r>
              <a:rPr lang="pt-BR" sz="2400" dirty="0" smtClean="0">
                <a:latin typeface="Garamond" pitchFamily="18" charset="0"/>
              </a:rPr>
              <a:t>enfermagem, </a:t>
            </a:r>
            <a:r>
              <a:rPr lang="pt-BR" sz="2400" dirty="0" smtClean="0">
                <a:latin typeface="Garamond" pitchFamily="18" charset="0"/>
              </a:rPr>
              <a:t>da recepcionista e dos ACS</a:t>
            </a:r>
            <a:r>
              <a:rPr lang="pt-BR" sz="2400" dirty="0" smtClean="0"/>
              <a:t>.</a:t>
            </a:r>
            <a:endParaRPr lang="pt-BR" sz="2400" dirty="0" smtClean="0">
              <a:latin typeface="Garamond" pitchFamily="18" charset="0"/>
            </a:endParaRPr>
          </a:p>
          <a:p>
            <a:pPr marL="342900" indent="-342900" algn="just">
              <a:lnSpc>
                <a:spcPct val="150000"/>
              </a:lnSpc>
            </a:pPr>
            <a:endParaRPr lang="pt-BR" sz="2400" dirty="0" smtClean="0">
              <a:latin typeface="Garamond" pitchFamily="18" charset="0"/>
            </a:endParaRPr>
          </a:p>
          <a:p>
            <a:pPr marL="342900" indent="-342900" algn="just">
              <a:lnSpc>
                <a:spcPct val="150000"/>
              </a:lnSpc>
            </a:pPr>
            <a:endParaRPr lang="pt-BR" sz="2400" b="1" dirty="0" smtClean="0">
              <a:latin typeface="Garamond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</a:pPr>
            <a:endParaRPr lang="pt-BR" sz="2400" dirty="0">
              <a:latin typeface="Garamond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222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3131840" y="260648"/>
            <a:ext cx="266429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dirty="0" smtClean="0">
                <a:solidFill>
                  <a:schemeClr val="tx1"/>
                </a:solidFill>
                <a:latin typeface="Garamond" pitchFamily="18" charset="0"/>
                <a:cs typeface="Arial" pitchFamily="34" charset="0"/>
              </a:rPr>
              <a:t>Discussão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55576" y="1214422"/>
            <a:ext cx="7316886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</a:pPr>
            <a:r>
              <a:rPr lang="pt-BR" sz="2400" b="1" dirty="0" smtClean="0">
                <a:latin typeface="Garamond" pitchFamily="18" charset="0"/>
              </a:rPr>
              <a:t>Importância </a:t>
            </a:r>
            <a:r>
              <a:rPr lang="pt-BR" sz="2400" b="1" dirty="0" smtClean="0">
                <a:latin typeface="Garamond" pitchFamily="18" charset="0"/>
              </a:rPr>
              <a:t>da intervenção para </a:t>
            </a:r>
            <a:r>
              <a:rPr lang="pt-BR" sz="2400" b="1" dirty="0" smtClean="0">
                <a:latin typeface="Garamond" pitchFamily="18" charset="0"/>
              </a:rPr>
              <a:t>o serviço: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</a:rPr>
              <a:t>P</a:t>
            </a:r>
            <a:r>
              <a:rPr lang="pt-BR" sz="2400" dirty="0" smtClean="0">
                <a:latin typeface="Garamond" pitchFamily="18" charset="0"/>
              </a:rPr>
              <a:t>ermitiu </a:t>
            </a:r>
            <a:r>
              <a:rPr lang="pt-BR" sz="2400" dirty="0" smtClean="0">
                <a:latin typeface="Garamond" pitchFamily="18" charset="0"/>
              </a:rPr>
              <a:t>a organização do trabalho de forma mais </a:t>
            </a:r>
            <a:r>
              <a:rPr lang="pt-BR" sz="2400" dirty="0" smtClean="0">
                <a:latin typeface="Garamond" pitchFamily="18" charset="0"/>
              </a:rPr>
              <a:t>acertada; 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</a:rPr>
              <a:t>Melhorou os indicadores de cobertura e de qualidade.</a:t>
            </a:r>
            <a:endParaRPr lang="pt-BR" sz="2400" dirty="0" smtClean="0">
              <a:latin typeface="Garamond" pitchFamily="18" charset="0"/>
            </a:endParaRPr>
          </a:p>
          <a:p>
            <a:pPr marL="342900" indent="-342900" algn="just">
              <a:lnSpc>
                <a:spcPct val="150000"/>
              </a:lnSpc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554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3131840" y="260648"/>
            <a:ext cx="266429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dirty="0" smtClean="0">
                <a:solidFill>
                  <a:schemeClr val="tx1"/>
                </a:solidFill>
                <a:latin typeface="Garamond" pitchFamily="18" charset="0"/>
                <a:cs typeface="Arial" pitchFamily="34" charset="0"/>
              </a:rPr>
              <a:t>Discussão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55576" y="1142984"/>
            <a:ext cx="741682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</a:pPr>
            <a:r>
              <a:rPr lang="pt-BR" sz="2400" b="1" dirty="0" smtClean="0">
                <a:latin typeface="Garamond" pitchFamily="18" charset="0"/>
              </a:rPr>
              <a:t>Importância </a:t>
            </a:r>
            <a:r>
              <a:rPr lang="pt-BR" sz="2400" b="1" dirty="0" smtClean="0">
                <a:latin typeface="Garamond" pitchFamily="18" charset="0"/>
              </a:rPr>
              <a:t>da intervenção para </a:t>
            </a:r>
            <a:r>
              <a:rPr lang="pt-BR" sz="2400" b="1" dirty="0" smtClean="0">
                <a:latin typeface="Garamond" pitchFamily="18" charset="0"/>
              </a:rPr>
              <a:t>a comunidade</a:t>
            </a:r>
            <a:r>
              <a:rPr lang="pt-BR" sz="2400" b="1" dirty="0" smtClean="0">
                <a:latin typeface="Garamond" pitchFamily="18" charset="0"/>
              </a:rPr>
              <a:t>: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t-BR" sz="2400" b="1" dirty="0" smtClean="0">
              <a:latin typeface="Garamond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</a:rPr>
              <a:t>Ampliou o número de pessoas com hipertensão e/ou diabetes acompanhadas na UBS;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t-BR" sz="2400" dirty="0" smtClean="0">
              <a:latin typeface="Garamond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</a:rPr>
              <a:t>Aumentou o conhecimento </a:t>
            </a:r>
            <a:r>
              <a:rPr lang="pt-BR" sz="2400" dirty="0" smtClean="0">
                <a:latin typeface="Garamond" pitchFamily="18" charset="0"/>
              </a:rPr>
              <a:t>sobre as duas doenças, os riscos, a importância do tratamento medicamentoso, como também das ações de promoção da saúde. </a:t>
            </a:r>
            <a:r>
              <a:rPr lang="pt-BR" sz="2400" dirty="0" smtClean="0"/>
              <a:t>	</a:t>
            </a:r>
            <a:endParaRPr lang="pt-BR" sz="2400" dirty="0" smtClean="0">
              <a:latin typeface="Garamond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t-BR" sz="2400" dirty="0" smtClean="0">
              <a:latin typeface="Garamond" pitchFamily="18" charset="0"/>
            </a:endParaRPr>
          </a:p>
          <a:p>
            <a:pPr marL="342900" indent="-342900" algn="just"/>
            <a:r>
              <a:rPr lang="pt-BR" sz="2400" dirty="0" smtClean="0">
                <a:latin typeface="Garamond" pitchFamily="18" charset="0"/>
              </a:rPr>
              <a:t>     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554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87824" y="14988"/>
            <a:ext cx="2592288" cy="926976"/>
          </a:xfrm>
        </p:spPr>
        <p:txBody>
          <a:bodyPr/>
          <a:lstStyle/>
          <a:p>
            <a:r>
              <a:rPr lang="pt-BR" sz="2800" b="1" dirty="0" smtClean="0">
                <a:latin typeface="Garamond" pitchFamily="18" charset="0"/>
                <a:cs typeface="Arial" pitchFamily="34" charset="0"/>
              </a:rPr>
              <a:t>Introdução</a:t>
            </a:r>
            <a:endParaRPr lang="pt-BR" sz="2800" b="1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51520" y="1000109"/>
            <a:ext cx="860676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50000"/>
              </a:lnSpc>
            </a:pPr>
            <a:r>
              <a:rPr lang="pt-BR" sz="2400" b="1" dirty="0">
                <a:latin typeface="Garamond" pitchFamily="18" charset="0"/>
                <a:cs typeface="Arial" pitchFamily="34" charset="0"/>
              </a:rPr>
              <a:t>Caracterização do </a:t>
            </a:r>
            <a:r>
              <a:rPr lang="pt-BR" sz="2400" b="1" dirty="0" smtClean="0">
                <a:latin typeface="Garamond" pitchFamily="18" charset="0"/>
                <a:cs typeface="Arial" pitchFamily="34" charset="0"/>
              </a:rPr>
              <a:t>município de Passo do Sobrado</a:t>
            </a:r>
            <a:endParaRPr lang="pt-BR" sz="2000" b="1" u="sng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Garamond" pitchFamily="18" charset="0"/>
                <a:cs typeface="Arial" panose="020B0604020202020204" pitchFamily="34" charset="0"/>
              </a:rPr>
              <a:t>População total </a:t>
            </a:r>
            <a:r>
              <a:rPr lang="pt-BR" sz="2400" dirty="0" smtClean="0">
                <a:latin typeface="Garamond" pitchFamily="18" charset="0"/>
                <a:cs typeface="Arial" panose="020B0604020202020204" pitchFamily="34" charset="0"/>
              </a:rPr>
              <a:t>é de aproximadamente 6.000 pessoas, </a:t>
            </a:r>
            <a:r>
              <a:rPr lang="pt-BR" sz="2400" dirty="0" smtClean="0">
                <a:latin typeface="Garamond" pitchFamily="18" charset="0"/>
              </a:rPr>
              <a:t>sendo que 80% moram em área rural e 20% área </a:t>
            </a:r>
            <a:r>
              <a:rPr lang="pt-BR" sz="2400" dirty="0" smtClean="0">
                <a:latin typeface="Garamond" pitchFamily="18" charset="0"/>
              </a:rPr>
              <a:t>urbana.</a:t>
            </a:r>
            <a:endParaRPr lang="pt-BR" sz="2400" dirty="0" smtClean="0">
              <a:latin typeface="Garamond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Garamond" pitchFamily="18" charset="0"/>
                <a:cs typeface="Arial" panose="020B0604020202020204" pitchFamily="34" charset="0"/>
              </a:rPr>
              <a:t>1 hospital geral.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Garamond" pitchFamily="18" charset="0"/>
                <a:cs typeface="Arial" panose="020B0604020202020204" pitchFamily="34" charset="0"/>
              </a:rPr>
              <a:t>1 UBS mista- com 2 equipes de ESF, </a:t>
            </a:r>
            <a:r>
              <a:rPr lang="pt-BR" sz="2400" dirty="0" smtClean="0">
                <a:latin typeface="Garamond" pitchFamily="18" charset="0"/>
              </a:rPr>
              <a:t>além </a:t>
            </a:r>
            <a:r>
              <a:rPr lang="pt-BR" sz="2400" dirty="0" smtClean="0">
                <a:latin typeface="Garamond" pitchFamily="18" charset="0"/>
              </a:rPr>
              <a:t>ginecologista, pediatra, psicólogo, nutricionista, assistente </a:t>
            </a:r>
            <a:r>
              <a:rPr lang="pt-BR" sz="2400" dirty="0" smtClean="0">
                <a:latin typeface="Garamond" pitchFamily="18" charset="0"/>
              </a:rPr>
              <a:t>social, farmacêutico e </a:t>
            </a:r>
            <a:r>
              <a:rPr lang="pt-BR" sz="2400" dirty="0" smtClean="0">
                <a:latin typeface="Garamond" pitchFamily="18" charset="0"/>
              </a:rPr>
              <a:t>dentista.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Garamond" pitchFamily="18" charset="0"/>
              </a:rPr>
              <a:t>A secretaria de saúde encontra-se no mesmo complexo das ESF, assim como a farmácia municipal.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400" dirty="0" smtClean="0">
              <a:latin typeface="Garamond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400" dirty="0" smtClean="0">
              <a:latin typeface="Garamond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400" dirty="0">
              <a:latin typeface="Garamond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pt-BR" sz="2400" dirty="0">
              <a:latin typeface="Garamond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589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285720" y="260648"/>
            <a:ext cx="864399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55576" y="1556792"/>
            <a:ext cx="74168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</a:pPr>
            <a:r>
              <a:rPr lang="pt-BR" sz="2400" dirty="0" smtClean="0">
                <a:latin typeface="Garamond" pitchFamily="18" charset="0"/>
              </a:rPr>
              <a:t> </a:t>
            </a:r>
            <a:r>
              <a:rPr lang="pt-BR" sz="2400" dirty="0" smtClean="0">
                <a:latin typeface="Garamond" pitchFamily="18" charset="0"/>
              </a:rPr>
              <a:t>    A</a:t>
            </a:r>
            <a:r>
              <a:rPr lang="pt-BR" sz="2400" dirty="0" smtClean="0">
                <a:latin typeface="Garamond" pitchFamily="18" charset="0"/>
              </a:rPr>
              <a:t> </a:t>
            </a:r>
            <a:r>
              <a:rPr lang="pt-BR" sz="2400" dirty="0" smtClean="0">
                <a:latin typeface="Garamond" pitchFamily="18" charset="0"/>
              </a:rPr>
              <a:t>equipe está integrada, as ações já fazem parte da rotina do serviço, mas ainda merece procurar mecanismos para que seja </a:t>
            </a:r>
            <a:r>
              <a:rPr lang="pt-BR" sz="2400" dirty="0" smtClean="0">
                <a:latin typeface="Garamond" pitchFamily="18" charset="0"/>
              </a:rPr>
              <a:t>realizada </a:t>
            </a:r>
            <a:r>
              <a:rPr lang="pt-BR" sz="2400" dirty="0" smtClean="0">
                <a:latin typeface="Garamond" pitchFamily="18" charset="0"/>
              </a:rPr>
              <a:t>a manutenção e seguimento das </a:t>
            </a:r>
            <a:r>
              <a:rPr lang="pt-BR" sz="2400" dirty="0" smtClean="0">
                <a:latin typeface="Garamond" pitchFamily="18" charset="0"/>
              </a:rPr>
              <a:t>ações. </a:t>
            </a:r>
            <a:endParaRPr lang="pt-BR" sz="2000" dirty="0">
              <a:latin typeface="Garamond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554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285720" y="260648"/>
            <a:ext cx="864399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dirty="0" smtClean="0">
                <a:solidFill>
                  <a:schemeClr val="tx1"/>
                </a:solidFill>
                <a:latin typeface="Garamond" pitchFamily="18" charset="0"/>
              </a:rPr>
              <a:t>Reflexão crítica sobre o processo pessoal de aprendizagem</a:t>
            </a:r>
            <a:endParaRPr lang="pt-B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28596" y="1556792"/>
            <a:ext cx="8286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</a:rPr>
              <a:t>Quando </a:t>
            </a:r>
            <a:r>
              <a:rPr lang="pt-BR" sz="2400" dirty="0" smtClean="0">
                <a:latin typeface="Garamond" pitchFamily="18" charset="0"/>
              </a:rPr>
              <a:t>comecei o curso e conheci a proposta pedagógica, achei que não iria dar </a:t>
            </a:r>
            <a:r>
              <a:rPr lang="pt-BR" sz="2400" dirty="0" smtClean="0">
                <a:latin typeface="Garamond" pitchFamily="18" charset="0"/>
              </a:rPr>
              <a:t>certo.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</a:rPr>
              <a:t>Com o tempo ganhei confiança, interagi com colegas e orientadores.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</a:rPr>
              <a:t>Permitiu conhecer a realidade de outros municípios, avaliar a situação do serviço, planejar ações, intervir nos problemas, melhorando a prática profissional. 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pt-BR" sz="2400" dirty="0" smtClean="0">
              <a:latin typeface="Garamond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554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67284" y="2967335"/>
            <a:ext cx="41889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aramond" pitchFamily="18" charset="0"/>
              </a:rPr>
              <a:t>Obrigado!</a:t>
            </a:r>
            <a:endParaRPr lang="pt-B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0364" y="857232"/>
            <a:ext cx="7787208" cy="5068112"/>
          </a:xfrm>
        </p:spPr>
        <p:txBody>
          <a:bodyPr>
            <a:normAutofit fontScale="925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pt-BR" sz="2600" b="1" dirty="0" smtClean="0">
                <a:latin typeface="Garamond" pitchFamily="18" charset="0"/>
                <a:cs typeface="Arial" pitchFamily="34" charset="0"/>
              </a:rPr>
              <a:t>Caracterização da </a:t>
            </a:r>
            <a:r>
              <a:rPr lang="pt-BR" sz="2600" b="1" dirty="0" smtClean="0">
                <a:latin typeface="Garamond" pitchFamily="18" charset="0"/>
                <a:cs typeface="Arial" pitchFamily="34" charset="0"/>
              </a:rPr>
              <a:t>UBS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Garamond" pitchFamily="18" charset="0"/>
                <a:cs typeface="Arial" pitchFamily="34" charset="0"/>
              </a:rPr>
              <a:t>Localiza-se  no centro da cidade, mas atende a população da zona rural. 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Garamond" pitchFamily="18" charset="0"/>
                <a:cs typeface="Arial" pitchFamily="34" charset="0"/>
              </a:rPr>
              <a:t>ESF II  - População de aproximadamente 3.000 pessoas.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Garamond" pitchFamily="18" charset="0"/>
                <a:cs typeface="Arial" pitchFamily="34" charset="0"/>
              </a:rPr>
              <a:t>Tem vínculo com a Universidade de santa Cruz do Sul.</a:t>
            </a:r>
            <a:endParaRPr lang="pt-BR" sz="2000" b="1" u="sng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Garamond" pitchFamily="18" charset="0"/>
                <a:cs typeface="Arial" pitchFamily="34" charset="0"/>
              </a:rPr>
              <a:t>Equipe: 1 medico, 1 enfermeira, 2 técnicos de enfermagem, 7 ACS e 1 recepcionista. 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Garamond" pitchFamily="18" charset="0"/>
                <a:cs typeface="Arial" pitchFamily="34" charset="0"/>
              </a:rPr>
              <a:t>Estima-se na área:  456 pessoas com hipertensão e 113 pessoas com diabetes (maiores de 20 anos). </a:t>
            </a:r>
            <a:endParaRPr lang="pt-BR" sz="2400" dirty="0" smtClean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987824" y="14988"/>
            <a:ext cx="2592288" cy="9269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dirty="0" smtClean="0">
                <a:solidFill>
                  <a:schemeClr val="tx1"/>
                </a:solidFill>
                <a:latin typeface="Garamond" pitchFamily="18" charset="0"/>
                <a:cs typeface="Arial" pitchFamily="34" charset="0"/>
              </a:rPr>
              <a:t>Introdução</a:t>
            </a:r>
            <a:endParaRPr lang="pt-BR" sz="2800" b="1" dirty="0">
              <a:solidFill>
                <a:schemeClr val="tx1"/>
              </a:solidFill>
              <a:latin typeface="Garamond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383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987824" y="188640"/>
            <a:ext cx="2592288" cy="926976"/>
          </a:xfrm>
        </p:spPr>
        <p:txBody>
          <a:bodyPr/>
          <a:lstStyle/>
          <a:p>
            <a:r>
              <a:rPr lang="pt-BR" sz="2800" b="1" dirty="0" smtClean="0">
                <a:latin typeface="Garamond" pitchFamily="18" charset="0"/>
                <a:cs typeface="Arial" pitchFamily="34" charset="0"/>
              </a:rPr>
              <a:t>Introdução</a:t>
            </a:r>
            <a:endParaRPr lang="pt-BR" sz="2800" b="1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59532" y="980728"/>
            <a:ext cx="79568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>
                <a:latin typeface="Garamond" pitchFamily="18" charset="0"/>
                <a:cs typeface="Arial" pitchFamily="34" charset="0"/>
              </a:rPr>
              <a:t>Ação programática antes da </a:t>
            </a:r>
            <a:r>
              <a:rPr lang="pt-BR" sz="2400" b="1" dirty="0" smtClean="0">
                <a:latin typeface="Garamond" pitchFamily="18" charset="0"/>
                <a:cs typeface="Arial" pitchFamily="34" charset="0"/>
              </a:rPr>
              <a:t>Intervenção</a:t>
            </a:r>
          </a:p>
          <a:p>
            <a:pPr algn="ctr">
              <a:lnSpc>
                <a:spcPct val="150000"/>
              </a:lnSpc>
            </a:pPr>
            <a:endParaRPr lang="pt-BR" sz="2400" b="1" dirty="0" smtClean="0">
              <a:latin typeface="Garamond" pitchFamily="18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  <a:cs typeface="Arial" pitchFamily="34" charset="0"/>
              </a:rPr>
              <a:t> A equipe não seguia um protocolo para dar um seguimento  adequado às pessoas com hipertensão e diabetes;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  <a:cs typeface="Arial" pitchFamily="34" charset="0"/>
              </a:rPr>
              <a:t>  Não possuía registros específicos;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  <a:cs typeface="Arial" pitchFamily="34" charset="0"/>
              </a:rPr>
              <a:t> </a:t>
            </a:r>
            <a:r>
              <a:rPr lang="pt-BR" sz="2400" dirty="0" smtClean="0">
                <a:latin typeface="Garamond" pitchFamily="18" charset="0"/>
                <a:cs typeface="Arial" pitchFamily="34" charset="0"/>
              </a:rPr>
              <a:t>Não trabalhava com agendamento.</a:t>
            </a:r>
            <a:endParaRPr lang="pt-BR" sz="2400" dirty="0">
              <a:latin typeface="Garamond" pitchFamily="18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pt-BR" sz="2400" b="1" u="sng" dirty="0" smtClean="0">
              <a:latin typeface="Garamond" pitchFamily="18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pt-BR" sz="2400" b="1" u="sng" dirty="0">
              <a:latin typeface="Garamond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041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14612" y="260648"/>
            <a:ext cx="2577468" cy="1143000"/>
          </a:xfrm>
        </p:spPr>
        <p:txBody>
          <a:bodyPr/>
          <a:lstStyle/>
          <a:p>
            <a:r>
              <a:rPr lang="pt-BR" sz="2800" b="1" dirty="0" smtClean="0">
                <a:latin typeface="Garamond" pitchFamily="18" charset="0"/>
                <a:cs typeface="Arial" pitchFamily="34" charset="0"/>
              </a:rPr>
              <a:t>Objetivo Geral</a:t>
            </a:r>
            <a:endParaRPr lang="pt-BR" sz="2800" b="1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14348" y="1571612"/>
            <a:ext cx="764386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b="1" dirty="0" smtClean="0">
              <a:latin typeface="Garamond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Garamond" pitchFamily="18" charset="0"/>
              </a:rPr>
              <a:t> </a:t>
            </a:r>
            <a:r>
              <a:rPr lang="pt-BR" sz="2400" dirty="0" smtClean="0">
                <a:latin typeface="Garamond" pitchFamily="18" charset="0"/>
              </a:rPr>
              <a:t>	Melhorar </a:t>
            </a:r>
            <a:r>
              <a:rPr lang="pt-BR" sz="2400" dirty="0" smtClean="0">
                <a:latin typeface="Garamond" pitchFamily="18" charset="0"/>
              </a:rPr>
              <a:t>a atenção a saúde das pessoas com hipertensão e diabetes </a:t>
            </a:r>
            <a:r>
              <a:rPr lang="pt-BR" sz="2400" dirty="0" smtClean="0">
                <a:latin typeface="Garamond" pitchFamily="18" charset="0"/>
              </a:rPr>
              <a:t>da ESF II de Passo do Sobrado.</a:t>
            </a:r>
            <a:endParaRPr lang="pt-BR" sz="2400" dirty="0" smtClean="0">
              <a:latin typeface="Garamond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418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643174" y="188640"/>
            <a:ext cx="3571900" cy="1143000"/>
          </a:xfrm>
        </p:spPr>
        <p:txBody>
          <a:bodyPr/>
          <a:lstStyle/>
          <a:p>
            <a:r>
              <a:rPr lang="pt-BR" sz="2800" b="1" dirty="0" smtClean="0">
                <a:latin typeface="Garamond" pitchFamily="18" charset="0"/>
                <a:cs typeface="Arial" pitchFamily="34" charset="0"/>
              </a:rPr>
              <a:t>Metodologia</a:t>
            </a:r>
            <a:endParaRPr lang="pt-BR" sz="2800" b="1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85786" y="1643051"/>
            <a:ext cx="75724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latin typeface="Garamond" pitchFamily="18" charset="0"/>
                <a:cs typeface="Arial" pitchFamily="34" charset="0"/>
              </a:rPr>
              <a:t> </a:t>
            </a:r>
            <a:r>
              <a:rPr lang="pt-BR" sz="2400" dirty="0" smtClean="0">
                <a:latin typeface="Garamond" pitchFamily="18" charset="0"/>
                <a:cs typeface="Arial" pitchFamily="34" charset="0"/>
              </a:rPr>
              <a:t>Foram elaborados objetivos específicos, metas e desenvolvidas  ações nos eixos de Organização e Gestão do Serviço,  Qualificação da Prática Clínica,  Engajamento Público e de Monitoramento e Avaliação.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pt-BR" sz="2000" dirty="0" smtClean="0">
              <a:latin typeface="Garamond" pitchFamily="18" charset="0"/>
              <a:cs typeface="Arial" pitchFamily="34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pt-BR" sz="2000" dirty="0" smtClean="0">
              <a:latin typeface="Garamond" pitchFamily="18" charset="0"/>
              <a:cs typeface="Arial" pitchFamily="34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pt-BR" sz="2000" b="1" dirty="0">
              <a:latin typeface="Arial" pitchFamily="34" charset="0"/>
              <a:ea typeface="Arial" panose="020B0604020202020204" pitchFamily="34" charset="0"/>
              <a:cs typeface="Arial" pitchFamily="34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107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43174" y="188640"/>
            <a:ext cx="3000396" cy="922114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latin typeface="Garamond" pitchFamily="18" charset="0"/>
                <a:cs typeface="Arial" pitchFamily="34" charset="0"/>
              </a:rPr>
              <a:t>Metodologia</a:t>
            </a:r>
            <a:endParaRPr lang="pt-BR" sz="2800" b="1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57158" y="1052737"/>
            <a:ext cx="85011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>
                <a:latin typeface="Garamond" pitchFamily="18" charset="0"/>
                <a:cs typeface="Arial" pitchFamily="34" charset="0"/>
              </a:rPr>
              <a:t>Logística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  <a:cs typeface="Arial" pitchFamily="34" charset="0"/>
              </a:rPr>
              <a:t> Período de intervenção: 12 </a:t>
            </a:r>
            <a:r>
              <a:rPr lang="pt-BR" sz="2400" dirty="0" smtClean="0">
                <a:latin typeface="Garamond" pitchFamily="18" charset="0"/>
                <a:cs typeface="Arial" pitchFamily="34" charset="0"/>
              </a:rPr>
              <a:t>semanas.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</a:rPr>
              <a:t> Adoção do Caderno de Atenção Básica de Hipertensão e Diabetes nº 36 e 37 de 2013.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Garamond" pitchFamily="18" charset="0"/>
                <a:cs typeface="Arial" pitchFamily="34" charset="0"/>
              </a:rPr>
              <a:t>Utilização de ficha espelho, Planilha eletrônica de Coleta de Dados</a:t>
            </a:r>
            <a:endParaRPr lang="pt-BR" sz="2400" dirty="0" smtClean="0">
              <a:latin typeface="Garamond" pitchFamily="18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  <a:cs typeface="Arial" pitchFamily="34" charset="0"/>
              </a:rPr>
              <a:t> Capacitação dos </a:t>
            </a:r>
            <a:r>
              <a:rPr lang="pt-BR" sz="2400" dirty="0" smtClean="0">
                <a:latin typeface="Garamond" pitchFamily="18" charset="0"/>
                <a:cs typeface="Arial" pitchFamily="34" charset="0"/>
              </a:rPr>
              <a:t>profissionais para o </a:t>
            </a:r>
            <a:r>
              <a:rPr lang="pt-BR" sz="2400" dirty="0" smtClean="0">
                <a:latin typeface="Garamond" pitchFamily="18" charset="0"/>
                <a:cs typeface="Arial" pitchFamily="34" charset="0"/>
              </a:rPr>
              <a:t>atendimento as pessoas com hipertensão e diabetes. </a:t>
            </a:r>
            <a:endParaRPr lang="pt-BR" sz="2400" dirty="0" smtClean="0">
              <a:latin typeface="Garamond" pitchFamily="18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509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786050" y="332656"/>
            <a:ext cx="3214710" cy="79695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  <a:cs typeface="Arial" pitchFamily="34" charset="0"/>
              </a:rPr>
              <a:t>Metodologia</a:t>
            </a:r>
            <a:endParaRPr lang="pt-BR" sz="2800" b="1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23528" y="1225688"/>
            <a:ext cx="853475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1" dirty="0" smtClean="0">
                <a:latin typeface="Garamond" pitchFamily="18" charset="0"/>
                <a:cs typeface="Arial" pitchFamily="34" charset="0"/>
              </a:rPr>
              <a:t>Logística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  <a:cs typeface="Arial" pitchFamily="34" charset="0"/>
              </a:rPr>
              <a:t> </a:t>
            </a:r>
            <a:r>
              <a:rPr lang="pt-BR" sz="2400" dirty="0" smtClean="0">
                <a:latin typeface="Garamond" pitchFamily="18" charset="0"/>
                <a:cs typeface="Arial" pitchFamily="34" charset="0"/>
              </a:rPr>
              <a:t>R</a:t>
            </a:r>
            <a:r>
              <a:rPr lang="pt-BR" sz="2400" dirty="0" smtClean="0">
                <a:latin typeface="Garamond" pitchFamily="18" charset="0"/>
                <a:cs typeface="Arial" pitchFamily="34" charset="0"/>
              </a:rPr>
              <a:t>eunir lideranças comunitárias, sensibilizar usuários</a:t>
            </a:r>
            <a:r>
              <a:rPr lang="pt-BR" sz="2400" dirty="0">
                <a:latin typeface="Garamond" pitchFamily="18" charset="0"/>
                <a:cs typeface="Arial" pitchFamily="34" charset="0"/>
              </a:rPr>
              <a:t>, família e comunidade para a importância deste </a:t>
            </a:r>
            <a:r>
              <a:rPr lang="pt-BR" sz="2400" dirty="0" smtClean="0">
                <a:latin typeface="Garamond" pitchFamily="18" charset="0"/>
                <a:cs typeface="Arial" pitchFamily="34" charset="0"/>
              </a:rPr>
              <a:t>atendimento, </a:t>
            </a:r>
            <a:r>
              <a:rPr lang="pt-BR" sz="2400" dirty="0">
                <a:latin typeface="Garamond" pitchFamily="18" charset="0"/>
                <a:cs typeface="Arial" panose="020B0604020202020204" pitchFamily="34" charset="0"/>
              </a:rPr>
              <a:t>divulgação do </a:t>
            </a:r>
            <a:r>
              <a:rPr lang="pt-BR" sz="2400" dirty="0" smtClean="0">
                <a:latin typeface="Garamond" pitchFamily="18" charset="0"/>
                <a:cs typeface="Arial" panose="020B0604020202020204" pitchFamily="34" charset="0"/>
              </a:rPr>
              <a:t>programa</a:t>
            </a:r>
            <a:r>
              <a:rPr lang="pt-BR" sz="2400" dirty="0" smtClean="0">
                <a:latin typeface="Garamond" pitchFamily="18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Garamond" pitchFamily="18" charset="0"/>
                <a:cs typeface="Arial" panose="020B0604020202020204" pitchFamily="34" charset="0"/>
              </a:rPr>
              <a:t>e</a:t>
            </a:r>
            <a:r>
              <a:rPr lang="pt-BR" sz="2400" dirty="0" smtClean="0">
                <a:latin typeface="Garamond" pitchFamily="18" charset="0"/>
                <a:cs typeface="Arial" panose="020B0604020202020204" pitchFamily="34" charset="0"/>
              </a:rPr>
              <a:t> promoção da saúde de forma individual e coletiva.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  <a:cs typeface="Arial" panose="020B0604020202020204" pitchFamily="34" charset="0"/>
              </a:rPr>
              <a:t>Identificação e busca de pessoas com hipertensão e diabetes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  <a:cs typeface="Arial" panose="020B0604020202020204" pitchFamily="34" charset="0"/>
              </a:rPr>
              <a:t>Atendimento clínico</a:t>
            </a:r>
            <a:endParaRPr lang="pt-BR" sz="2400" dirty="0" smtClean="0">
              <a:latin typeface="Garamond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Garamond" pitchFamily="18" charset="0"/>
              </a:rPr>
              <a:t> </a:t>
            </a:r>
            <a:r>
              <a:rPr lang="pt-BR" sz="2400" dirty="0" smtClean="0">
                <a:latin typeface="Garamond" pitchFamily="18" charset="0"/>
              </a:rPr>
              <a:t>Monitoramento das ações e transcrição dos dados para planilha </a:t>
            </a:r>
            <a:r>
              <a:rPr lang="pt-BR" sz="2400" dirty="0" smtClean="0">
                <a:latin typeface="Garamond" pitchFamily="18" charset="0"/>
              </a:rPr>
              <a:t>eletrônica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  <a:cs typeface="Arial" panose="020B0604020202020204" pitchFamily="34" charset="0"/>
              </a:rPr>
              <a:t>Avaliação </a:t>
            </a:r>
            <a:r>
              <a:rPr lang="pt-BR" sz="2400" dirty="0" smtClean="0">
                <a:latin typeface="Garamond" pitchFamily="18" charset="0"/>
                <a:cs typeface="Arial" panose="020B0604020202020204" pitchFamily="34" charset="0"/>
              </a:rPr>
              <a:t>dos indicadores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481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1552</TotalTime>
  <Words>1573</Words>
  <Application>Microsoft Office PowerPoint</Application>
  <PresentationFormat>Apresentação na tela (4:3)</PresentationFormat>
  <Paragraphs>268</Paragraphs>
  <Slides>32</Slides>
  <Notes>25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Tema do Office</vt:lpstr>
      <vt:lpstr>Universidade Aberta do Sus Universidade Federal de Pelotas Especialização em Saúde da Família Modalidade a Distância Turma 9</vt:lpstr>
      <vt:lpstr>Introdução</vt:lpstr>
      <vt:lpstr>Introdução</vt:lpstr>
      <vt:lpstr>Slide 4</vt:lpstr>
      <vt:lpstr>Introdução</vt:lpstr>
      <vt:lpstr>Objetivo Geral</vt:lpstr>
      <vt:lpstr>Metodologia</vt:lpstr>
      <vt:lpstr>Metodologia</vt:lpstr>
      <vt:lpstr>Metodologia</vt:lpstr>
      <vt:lpstr>Objetivos, metas e resultados </vt:lpstr>
      <vt:lpstr>Slide 11</vt:lpstr>
      <vt:lpstr>Slide 12</vt:lpstr>
      <vt:lpstr>Objetivos, metas e resultados   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Objetivos, metas e resultados   </vt:lpstr>
      <vt:lpstr>Slide 22</vt:lpstr>
      <vt:lpstr>Slide 23</vt:lpstr>
      <vt:lpstr>Slide 24</vt:lpstr>
      <vt:lpstr>Slide 25</vt:lpstr>
      <vt:lpstr>Objetivos, metas e resultados</vt:lpstr>
      <vt:lpstr>Slide 27</vt:lpstr>
      <vt:lpstr>Slide 28</vt:lpstr>
      <vt:lpstr>Slide 29</vt:lpstr>
      <vt:lpstr>Slide 30</vt:lpstr>
      <vt:lpstr>Slide 31</vt:lpstr>
      <vt:lpstr>Slide 32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a Distância Turma 5</dc:title>
  <dc:creator>Lennon</dc:creator>
  <cp:lastModifiedBy>Alexandra</cp:lastModifiedBy>
  <cp:revision>215</cp:revision>
  <dcterms:created xsi:type="dcterms:W3CDTF">2015-06-09T14:00:44Z</dcterms:created>
  <dcterms:modified xsi:type="dcterms:W3CDTF">2016-03-23T02:13:30Z</dcterms:modified>
</cp:coreProperties>
</file>